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9" r:id="rId1"/>
    <p:sldMasterId id="2147483648" r:id="rId2"/>
    <p:sldMasterId id="2147483660" r:id="rId3"/>
  </p:sldMasterIdLst>
  <p:sldIdLst>
    <p:sldId id="256" r:id="rId4"/>
    <p:sldId id="257" r:id="rId5"/>
    <p:sldId id="295" r:id="rId6"/>
    <p:sldId id="298" r:id="rId7"/>
    <p:sldId id="294" r:id="rId8"/>
    <p:sldId id="318" r:id="rId9"/>
    <p:sldId id="290" r:id="rId10"/>
    <p:sldId id="289" r:id="rId11"/>
    <p:sldId id="258" r:id="rId12"/>
    <p:sldId id="291" r:id="rId13"/>
    <p:sldId id="292" r:id="rId14"/>
    <p:sldId id="293" r:id="rId15"/>
    <p:sldId id="319" r:id="rId16"/>
    <p:sldId id="321" r:id="rId17"/>
    <p:sldId id="28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2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80" autoAdjust="0"/>
    <p:restoredTop sz="94660"/>
  </p:normalViewPr>
  <p:slideViewPr>
    <p:cSldViewPr snapToGrid="0">
      <p:cViewPr varScale="1">
        <p:scale>
          <a:sx n="80" d="100"/>
          <a:sy n="80" d="100"/>
        </p:scale>
        <p:origin x="1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2FBE-D9C5-4F02-B955-0F69C32D09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03177-E413-4483-BF8B-A43514AC12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527D5-95CE-4B63-AC7C-9FA8B813773C}"/>
              </a:ext>
            </a:extLst>
          </p:cNvPr>
          <p:cNvSpPr>
            <a:spLocks noGrp="1"/>
          </p:cNvSpPr>
          <p:nvPr>
            <p:ph type="dt" sz="half" idx="10"/>
          </p:nvPr>
        </p:nvSpPr>
        <p:spPr/>
        <p:txBody>
          <a:bodyPr/>
          <a:lstStyle/>
          <a:p>
            <a:fld id="{464B20A9-79A2-4638-AAD0-A2F638C12FA8}" type="datetimeFigureOut">
              <a:rPr lang="en-US" smtClean="0"/>
              <a:t>9/29/2021</a:t>
            </a:fld>
            <a:endParaRPr lang="en-US"/>
          </a:p>
        </p:txBody>
      </p:sp>
      <p:sp>
        <p:nvSpPr>
          <p:cNvPr id="5" name="Footer Placeholder 4">
            <a:extLst>
              <a:ext uri="{FF2B5EF4-FFF2-40B4-BE49-F238E27FC236}">
                <a16:creationId xmlns:a16="http://schemas.microsoft.com/office/drawing/2014/main" id="{E35E5AA3-2E50-4791-85AA-60A7F1B94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98416-4D1D-4FF9-8031-173484D8F8B1}"/>
              </a:ext>
            </a:extLst>
          </p:cNvPr>
          <p:cNvSpPr>
            <a:spLocks noGrp="1"/>
          </p:cNvSpPr>
          <p:nvPr>
            <p:ph type="sldNum" sz="quarter" idx="12"/>
          </p:nvPr>
        </p:nvSpPr>
        <p:spPr/>
        <p:txBody>
          <a:bodyPr/>
          <a:lstStyle/>
          <a:p>
            <a:fld id="{3B1254D8-9362-4DBB-A96E-C945E206824A}" type="slidenum">
              <a:rPr lang="en-US" smtClean="0"/>
              <a:t>‹#›</a:t>
            </a:fld>
            <a:endParaRPr lang="en-US"/>
          </a:p>
        </p:txBody>
      </p:sp>
    </p:spTree>
    <p:extLst>
      <p:ext uri="{BB962C8B-B14F-4D97-AF65-F5344CB8AC3E}">
        <p14:creationId xmlns:p14="http://schemas.microsoft.com/office/powerpoint/2010/main" val="1703256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A9E8E-15B6-47BD-A2B2-27AE35B8A7EE}"/>
              </a:ext>
            </a:extLst>
          </p:cNvPr>
          <p:cNvSpPr>
            <a:spLocks noGrp="1"/>
          </p:cNvSpPr>
          <p:nvPr>
            <p:ph type="dt" sz="half" idx="10"/>
          </p:nvPr>
        </p:nvSpPr>
        <p:spPr/>
        <p:txBody>
          <a:bodyPr/>
          <a:lstStyle/>
          <a:p>
            <a:fld id="{464B20A9-79A2-4638-AAD0-A2F638C12FA8}" type="datetimeFigureOut">
              <a:rPr lang="en-US" smtClean="0"/>
              <a:t>9/29/2021</a:t>
            </a:fld>
            <a:endParaRPr lang="en-US"/>
          </a:p>
        </p:txBody>
      </p:sp>
      <p:sp>
        <p:nvSpPr>
          <p:cNvPr id="3" name="Footer Placeholder 2">
            <a:extLst>
              <a:ext uri="{FF2B5EF4-FFF2-40B4-BE49-F238E27FC236}">
                <a16:creationId xmlns:a16="http://schemas.microsoft.com/office/drawing/2014/main" id="{3B098912-F45D-4E29-A415-936A0C2BC2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74D63-10D8-4926-ADDC-AF7F28AD12D2}"/>
              </a:ext>
            </a:extLst>
          </p:cNvPr>
          <p:cNvSpPr>
            <a:spLocks noGrp="1"/>
          </p:cNvSpPr>
          <p:nvPr>
            <p:ph type="sldNum" sz="quarter" idx="12"/>
          </p:nvPr>
        </p:nvSpPr>
        <p:spPr/>
        <p:txBody>
          <a:bodyPr/>
          <a:lstStyle/>
          <a:p>
            <a:fld id="{3B1254D8-9362-4DBB-A96E-C945E206824A}" type="slidenum">
              <a:rPr lang="en-US" smtClean="0"/>
              <a:t>‹#›</a:t>
            </a:fld>
            <a:endParaRPr lang="en-US"/>
          </a:p>
        </p:txBody>
      </p:sp>
    </p:spTree>
    <p:extLst>
      <p:ext uri="{BB962C8B-B14F-4D97-AF65-F5344CB8AC3E}">
        <p14:creationId xmlns:p14="http://schemas.microsoft.com/office/powerpoint/2010/main" val="3980933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1940-1AC2-47B8-B571-7F82AA396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77942-C696-44B5-9773-250A41E2AA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B1EFE-4E11-41AB-BCC0-6D20F84F47F6}"/>
              </a:ext>
            </a:extLst>
          </p:cNvPr>
          <p:cNvSpPr>
            <a:spLocks noGrp="1"/>
          </p:cNvSpPr>
          <p:nvPr>
            <p:ph type="dt" sz="half" idx="10"/>
          </p:nvPr>
        </p:nvSpPr>
        <p:spPr/>
        <p:txBody>
          <a:bodyPr/>
          <a:lstStyle/>
          <a:p>
            <a:fld id="{1B79CD1A-A752-448E-819E-DC0A3136F888}" type="datetimeFigureOut">
              <a:rPr lang="en-US" smtClean="0"/>
              <a:t>9/29/2021</a:t>
            </a:fld>
            <a:endParaRPr lang="en-US"/>
          </a:p>
        </p:txBody>
      </p:sp>
      <p:sp>
        <p:nvSpPr>
          <p:cNvPr id="5" name="Footer Placeholder 4">
            <a:extLst>
              <a:ext uri="{FF2B5EF4-FFF2-40B4-BE49-F238E27FC236}">
                <a16:creationId xmlns:a16="http://schemas.microsoft.com/office/drawing/2014/main" id="{AB18485A-8300-4ED5-B641-D7A256FC1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CD99D-737C-402F-8D36-784840849B9D}"/>
              </a:ext>
            </a:extLst>
          </p:cNvPr>
          <p:cNvSpPr>
            <a:spLocks noGrp="1"/>
          </p:cNvSpPr>
          <p:nvPr>
            <p:ph type="sldNum" sz="quarter" idx="12"/>
          </p:nvPr>
        </p:nvSpPr>
        <p:spPr/>
        <p:txBody>
          <a:bodyPr/>
          <a:lstStyle/>
          <a:p>
            <a:fld id="{CB4ED016-92D8-433E-A9F9-EC2117DEECF3}" type="slidenum">
              <a:rPr lang="en-US" smtClean="0"/>
              <a:t>‹#›</a:t>
            </a:fld>
            <a:endParaRPr lang="en-US"/>
          </a:p>
        </p:txBody>
      </p:sp>
    </p:spTree>
    <p:extLst>
      <p:ext uri="{BB962C8B-B14F-4D97-AF65-F5344CB8AC3E}">
        <p14:creationId xmlns:p14="http://schemas.microsoft.com/office/powerpoint/2010/main" val="161308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9/29/2021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71" r:id="rId2"/>
    <p:sldLayoutId id="2147483651" r:id="rId3"/>
    <p:sldLayoutId id="2147483652" r:id="rId4"/>
    <p:sldLayoutId id="2147483653" r:id="rId5"/>
    <p:sldLayoutId id="2147483654" r:id="rId6"/>
    <p:sldLayoutId id="2147483670" r:id="rId7"/>
    <p:sldLayoutId id="2147483656" r:id="rId8"/>
    <p:sldLayoutId id="2147483657" r:id="rId9"/>
    <p:sldLayoutId id="2147483672"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DD5726-0B47-4F00-9468-8963B9102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41E3E-7E16-4EA6-9EC3-E2E787877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E980C-DC15-4F34-B7ED-C7E699B79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B20A9-79A2-4638-AAD0-A2F638C12FA8}" type="datetimeFigureOut">
              <a:rPr lang="en-US" smtClean="0"/>
              <a:t>9/29/2021</a:t>
            </a:fld>
            <a:endParaRPr lang="en-US"/>
          </a:p>
        </p:txBody>
      </p:sp>
      <p:sp>
        <p:nvSpPr>
          <p:cNvPr id="5" name="Footer Placeholder 4">
            <a:extLst>
              <a:ext uri="{FF2B5EF4-FFF2-40B4-BE49-F238E27FC236}">
                <a16:creationId xmlns:a16="http://schemas.microsoft.com/office/drawing/2014/main" id="{A8348647-E90E-4ABB-9FEA-C0F47F9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D2B86C-54EE-4063-A69C-29FFF171A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254D8-9362-4DBB-A96E-C945E206824A}" type="slidenum">
              <a:rPr lang="en-US" smtClean="0"/>
              <a:t>‹#›</a:t>
            </a:fld>
            <a:endParaRPr lang="en-US"/>
          </a:p>
        </p:txBody>
      </p:sp>
    </p:spTree>
    <p:extLst>
      <p:ext uri="{BB962C8B-B14F-4D97-AF65-F5344CB8AC3E}">
        <p14:creationId xmlns:p14="http://schemas.microsoft.com/office/powerpoint/2010/main" val="3248630811"/>
      </p:ext>
    </p:extLst>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D5EE43-A28E-4C61-B316-D5633C6A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742732-51D7-4C71-8B89-22AF8F49E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33C97-0AC2-46F7-816A-49CC58F5FB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79CD1A-A752-448E-819E-DC0A3136F888}" type="datetimeFigureOut">
              <a:rPr lang="en-US" smtClean="0"/>
              <a:t>9/29/2021</a:t>
            </a:fld>
            <a:endParaRPr lang="en-US"/>
          </a:p>
        </p:txBody>
      </p:sp>
      <p:sp>
        <p:nvSpPr>
          <p:cNvPr id="5" name="Footer Placeholder 4">
            <a:extLst>
              <a:ext uri="{FF2B5EF4-FFF2-40B4-BE49-F238E27FC236}">
                <a16:creationId xmlns:a16="http://schemas.microsoft.com/office/drawing/2014/main" id="{C400DA54-E9C6-4F5C-92E7-FEAEDD9F6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AB6BBB-78E6-463F-8707-B728319733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ED016-92D8-433E-A9F9-EC2117DEECF3}" type="slidenum">
              <a:rPr lang="en-US" smtClean="0"/>
              <a:t>‹#›</a:t>
            </a:fld>
            <a:endParaRPr lang="en-US"/>
          </a:p>
        </p:txBody>
      </p:sp>
    </p:spTree>
    <p:extLst>
      <p:ext uri="{BB962C8B-B14F-4D97-AF65-F5344CB8AC3E}">
        <p14:creationId xmlns:p14="http://schemas.microsoft.com/office/powerpoint/2010/main" val="193702252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wR-CveK9ObA?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oyle.house.gov/sites/doyle.house.gov/files/documents/Doyle%20Energy%20Storage%20Tax%20Incentive%20Act.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Word_Document.docx"/><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ukut.com/energy/projects/" TargetMode="Externa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F0BA-B040-406E-8013-6F3853EC0A55}"/>
              </a:ext>
            </a:extLst>
          </p:cNvPr>
          <p:cNvSpPr>
            <a:spLocks noGrp="1"/>
          </p:cNvSpPr>
          <p:nvPr>
            <p:ph type="ctrTitle"/>
          </p:nvPr>
        </p:nvSpPr>
        <p:spPr>
          <a:xfrm>
            <a:off x="3011953" y="100387"/>
            <a:ext cx="8791575" cy="1405684"/>
          </a:xfrm>
        </p:spPr>
        <p:txBody>
          <a:bodyPr>
            <a:normAutofit fontScale="90000"/>
          </a:bodyPr>
          <a:lstStyle/>
          <a:p>
            <a:r>
              <a:rPr lang="en-US" dirty="0"/>
              <a:t>Renewable Energy market analysis &amp; projection (REMAP)</a:t>
            </a:r>
          </a:p>
        </p:txBody>
      </p:sp>
      <p:sp>
        <p:nvSpPr>
          <p:cNvPr id="3" name="Subtitle 2">
            <a:extLst>
              <a:ext uri="{FF2B5EF4-FFF2-40B4-BE49-F238E27FC236}">
                <a16:creationId xmlns:a16="http://schemas.microsoft.com/office/drawing/2014/main" id="{9F055551-4845-4D67-ABC3-66A9714DDDFA}"/>
              </a:ext>
            </a:extLst>
          </p:cNvPr>
          <p:cNvSpPr>
            <a:spLocks noGrp="1"/>
          </p:cNvSpPr>
          <p:nvPr>
            <p:ph type="subTitle" idx="1"/>
          </p:nvPr>
        </p:nvSpPr>
        <p:spPr>
          <a:xfrm>
            <a:off x="2528047" y="2360705"/>
            <a:ext cx="8139952" cy="4075953"/>
          </a:xfrm>
        </p:spPr>
        <p:txBody>
          <a:bodyPr>
            <a:normAutofit/>
          </a:bodyPr>
          <a:lstStyle/>
          <a:p>
            <a:r>
              <a:rPr lang="en-US" sz="4000" dirty="0"/>
              <a:t>Data Collected through</a:t>
            </a:r>
          </a:p>
          <a:p>
            <a:pPr marL="457200" indent="-457200">
              <a:buFont typeface="Arial" panose="020B0604020202020204" pitchFamily="34" charset="0"/>
              <a:buChar char="•"/>
            </a:pPr>
            <a:r>
              <a:rPr lang="en-US" sz="4000" dirty="0"/>
              <a:t>Energy Acuity</a:t>
            </a:r>
          </a:p>
          <a:p>
            <a:pPr marL="457200" indent="-457200">
              <a:buFont typeface="Arial" panose="020B0604020202020204" pitchFamily="34" charset="0"/>
              <a:buChar char="•"/>
            </a:pPr>
            <a:r>
              <a:rPr lang="en-US" sz="4000" dirty="0"/>
              <a:t>Dodge Analytics</a:t>
            </a:r>
          </a:p>
          <a:p>
            <a:pPr marL="457200" indent="-457200">
              <a:buFont typeface="Arial" panose="020B0604020202020204" pitchFamily="34" charset="0"/>
              <a:buChar char="•"/>
            </a:pPr>
            <a:r>
              <a:rPr lang="en-US" sz="4000" dirty="0"/>
              <a:t>Industrial info Resources</a:t>
            </a:r>
          </a:p>
        </p:txBody>
      </p:sp>
    </p:spTree>
    <p:extLst>
      <p:ext uri="{BB962C8B-B14F-4D97-AF65-F5344CB8AC3E}">
        <p14:creationId xmlns:p14="http://schemas.microsoft.com/office/powerpoint/2010/main" val="4175864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grass, outdoor, outdoor object&#10;&#10;Description automatically generated">
            <a:extLst>
              <a:ext uri="{FF2B5EF4-FFF2-40B4-BE49-F238E27FC236}">
                <a16:creationId xmlns:a16="http://schemas.microsoft.com/office/drawing/2014/main" id="{5125953A-CED4-435C-84CB-FC63DFDD22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54" b="504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4930F2-2A4A-4551-B1FB-AC6B61E4D04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TORSION TUBE / MOUNTING BRACKET / PANELS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94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10;&#10;Description automatically generated">
            <a:extLst>
              <a:ext uri="{FF2B5EF4-FFF2-40B4-BE49-F238E27FC236}">
                <a16:creationId xmlns:a16="http://schemas.microsoft.com/office/drawing/2014/main" id="{295B4C36-F1A5-4CDB-8BDA-2362AF7F2E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561" b="1443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68E772-EB9E-4D3F-A34D-D7C3AB456DD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SOLAR RACK PANEL MOUNTING HARDWARE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21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grass, outdoor, weapon&#10;&#10;Description automatically generated">
            <a:extLst>
              <a:ext uri="{FF2B5EF4-FFF2-40B4-BE49-F238E27FC236}">
                <a16:creationId xmlns:a16="http://schemas.microsoft.com/office/drawing/2014/main" id="{108F35FC-0933-4A14-ABE1-52D058BA0F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714" b="3286"/>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4930F2-2A4A-4551-B1FB-AC6B61E4D04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TORSION TUBE / ACTUATOR MOTOR / BATTERY / PANEL </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288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CC6C13BE-B1EC-4351-B0A7-1D9ED0411221}"/>
              </a:ext>
            </a:extLst>
          </p:cNvPr>
          <p:cNvPicPr>
            <a:picLocks noChangeAspect="1"/>
          </p:cNvPicPr>
          <p:nvPr/>
        </p:nvPicPr>
        <p:blipFill>
          <a:blip r:embed="rId3"/>
          <a:stretch>
            <a:fillRect/>
          </a:stretch>
        </p:blipFill>
        <p:spPr>
          <a:xfrm>
            <a:off x="643467" y="1302513"/>
            <a:ext cx="10905066" cy="4252974"/>
          </a:xfrm>
          <a:prstGeom prst="rect">
            <a:avLst/>
          </a:prstGeom>
        </p:spPr>
      </p:pic>
    </p:spTree>
    <p:extLst>
      <p:ext uri="{BB962C8B-B14F-4D97-AF65-F5344CB8AC3E}">
        <p14:creationId xmlns:p14="http://schemas.microsoft.com/office/powerpoint/2010/main" val="3736506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bor is Leading: Building the Climate Jobs Movement Now!">
            <a:hlinkClick r:id="" action="ppaction://media"/>
            <a:extLst>
              <a:ext uri="{FF2B5EF4-FFF2-40B4-BE49-F238E27FC236}">
                <a16:creationId xmlns:a16="http://schemas.microsoft.com/office/drawing/2014/main" id="{543E068C-0E41-465E-9A1A-F7488B544113}"/>
              </a:ext>
            </a:extLst>
          </p:cNvPr>
          <p:cNvPicPr>
            <a:picLocks noRot="1" noChangeAspect="1"/>
          </p:cNvPicPr>
          <p:nvPr>
            <a:videoFile r:link="rId1"/>
          </p:nvPr>
        </p:nvPicPr>
        <p:blipFill>
          <a:blip r:embed="rId3"/>
          <a:stretch>
            <a:fillRect/>
          </a:stretch>
        </p:blipFill>
        <p:spPr>
          <a:xfrm>
            <a:off x="59765" y="41835"/>
            <a:ext cx="12054541" cy="6703090"/>
          </a:xfrm>
          <a:prstGeom prst="rect">
            <a:avLst/>
          </a:prstGeom>
        </p:spPr>
      </p:pic>
    </p:spTree>
    <p:extLst>
      <p:ext uri="{BB962C8B-B14F-4D97-AF65-F5344CB8AC3E}">
        <p14:creationId xmlns:p14="http://schemas.microsoft.com/office/powerpoint/2010/main" val="263477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body of water with a bridge in the background&#10;&#10;Description automatically generated with medium confidence">
            <a:extLst>
              <a:ext uri="{FF2B5EF4-FFF2-40B4-BE49-F238E27FC236}">
                <a16:creationId xmlns:a16="http://schemas.microsoft.com/office/drawing/2014/main" id="{D9AF82E4-4862-4823-BE22-11A4AFAFAD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00"/>
          <a:stretch/>
        </p:blipFill>
        <p:spPr>
          <a:xfrm rot="10800000">
            <a:off x="0" y="0"/>
            <a:ext cx="12191980" cy="6857990"/>
          </a:xfrm>
          <a:prstGeom prst="rect">
            <a:avLst/>
          </a:prstGeom>
        </p:spPr>
      </p:pic>
      <p:sp>
        <p:nvSpPr>
          <p:cNvPr id="2" name="Title 1">
            <a:extLst>
              <a:ext uri="{FF2B5EF4-FFF2-40B4-BE49-F238E27FC236}">
                <a16:creationId xmlns:a16="http://schemas.microsoft.com/office/drawing/2014/main" id="{5D2E8E8E-A1BF-4C20-ABBF-8F2B08458AA0}"/>
              </a:ext>
            </a:extLst>
          </p:cNvPr>
          <p:cNvSpPr>
            <a:spLocks noGrp="1"/>
          </p:cNvSpPr>
          <p:nvPr>
            <p:ph type="title"/>
          </p:nvPr>
        </p:nvSpPr>
        <p:spPr>
          <a:xfrm>
            <a:off x="523875" y="944282"/>
            <a:ext cx="11210925" cy="5117794"/>
          </a:xfrm>
        </p:spPr>
        <p:txBody>
          <a:bodyPr vert="horz" lIns="91440" tIns="45720" rIns="91440" bIns="45720" rtlCol="0" anchor="ctr">
            <a:normAutofit/>
          </a:bodyPr>
          <a:lstStyle/>
          <a:p>
            <a:pPr algn="ctr"/>
            <a:r>
              <a:rPr lang="en-US" sz="4000" b="1" dirty="0">
                <a:solidFill>
                  <a:srgbClr val="FFFF00"/>
                </a:solidFill>
              </a:rPr>
              <a:t>TRACKING SOLAR and Wind</a:t>
            </a:r>
            <a:br>
              <a:rPr lang="en-US" sz="4000" b="1" dirty="0">
                <a:solidFill>
                  <a:srgbClr val="FFFF00"/>
                </a:solidFill>
              </a:rPr>
            </a:br>
            <a:r>
              <a:rPr lang="en-US" sz="4000" b="1" dirty="0">
                <a:solidFill>
                  <a:srgbClr val="FFFF00"/>
                </a:solidFill>
              </a:rPr>
              <a:t> PROJECTS</a:t>
            </a:r>
          </a:p>
        </p:txBody>
      </p:sp>
    </p:spTree>
    <p:extLst>
      <p:ext uri="{BB962C8B-B14F-4D97-AF65-F5344CB8AC3E}">
        <p14:creationId xmlns:p14="http://schemas.microsoft.com/office/powerpoint/2010/main" val="3153977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BFE926-24AB-4881-A97A-24C1C3D86F0B}"/>
              </a:ext>
            </a:extLst>
          </p:cNvPr>
          <p:cNvSpPr txBox="1"/>
          <p:nvPr/>
        </p:nvSpPr>
        <p:spPr>
          <a:xfrm>
            <a:off x="3050498" y="187377"/>
            <a:ext cx="6505732" cy="7032823"/>
          </a:xfrm>
          <a:prstGeom prst="rect">
            <a:avLst/>
          </a:prstGeom>
          <a:noFill/>
        </p:spPr>
        <p:txBody>
          <a:bodyPr wrap="square">
            <a:spAutoFit/>
          </a:bodyPr>
          <a:lstStyle/>
          <a:p>
            <a:pPr marL="0" marR="0" algn="ctr">
              <a:lnSpc>
                <a:spcPct val="107000"/>
              </a:lnSpc>
              <a:spcBef>
                <a:spcPts val="0"/>
              </a:spcBef>
              <a:spcAft>
                <a:spcPts val="800"/>
              </a:spcAft>
            </a:pPr>
            <a:r>
              <a:rPr lang="en-US" sz="2800" b="1" dirty="0">
                <a:effectLst/>
                <a:latin typeface="Arial" panose="020B0604020202020204" pitchFamily="34" charset="0"/>
                <a:ea typeface="Calibri" panose="020F0502020204030204" pitchFamily="34" charset="0"/>
                <a:cs typeface="Times New Roman" panose="02020603050405020304" pitchFamily="18" charset="0"/>
              </a:rPr>
              <a:t>IBEW 7</a:t>
            </a:r>
            <a:r>
              <a:rPr lang="en-US" sz="2800" b="1"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US" sz="2800" b="1" dirty="0">
                <a:effectLst/>
                <a:latin typeface="Arial" panose="020B0604020202020204" pitchFamily="34" charset="0"/>
                <a:ea typeface="Calibri" panose="020F0502020204030204" pitchFamily="34" charset="0"/>
                <a:cs typeface="Times New Roman" panose="02020603050405020304" pitchFamily="18" charset="0"/>
              </a:rPr>
              <a:t> District </a:t>
            </a:r>
            <a:r>
              <a:rPr lang="en-US" sz="2800" b="1" dirty="0">
                <a:latin typeface="Arial" panose="020B0604020202020204" pitchFamily="34" charset="0"/>
                <a:ea typeface="Calibri" panose="020F0502020204030204" pitchFamily="34" charset="0"/>
                <a:cs typeface="Times New Roman" panose="02020603050405020304" pitchFamily="18" charset="0"/>
              </a:rPr>
              <a:t>Renewables</a:t>
            </a:r>
            <a:r>
              <a:rPr lang="en-US" sz="2800" b="1" dirty="0">
                <a:effectLst/>
                <a:latin typeface="Arial" panose="020B0604020202020204" pitchFamily="34" charset="0"/>
                <a:ea typeface="Calibri" panose="020F0502020204030204" pitchFamily="34" charset="0"/>
                <a:cs typeface="Times New Roman" panose="02020603050405020304" pitchFamily="18" charset="0"/>
              </a:rPr>
              <a:t> Summary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u="sng" dirty="0">
                <a:effectLst/>
                <a:latin typeface="Arial" panose="020B0604020202020204" pitchFamily="34" charset="0"/>
                <a:ea typeface="Calibri" panose="020F0502020204030204" pitchFamily="34" charset="0"/>
                <a:cs typeface="Times New Roman" panose="02020603050405020304" pitchFamily="18" charset="0"/>
              </a:rPr>
              <a:t>FOCUS	</a:t>
            </a:r>
            <a:endParaRPr lang="en-US" sz="1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u="sng" dirty="0">
                <a:effectLst/>
                <a:latin typeface="Arial" panose="020B0604020202020204" pitchFamily="34" charset="0"/>
                <a:ea typeface="Calibri" panose="020F0502020204030204" pitchFamily="34" charset="0"/>
                <a:cs typeface="Times New Roman" panose="02020603050405020304" pitchFamily="18" charset="0"/>
              </a:rPr>
              <a:t>Utility Scale Solar &amp; Wind Construction Projects</a:t>
            </a: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u="sng" dirty="0">
                <a:effectLst/>
                <a:latin typeface="Arial" panose="020B0604020202020204" pitchFamily="34" charset="0"/>
                <a:ea typeface="Calibri" panose="020F0502020204030204" pitchFamily="34" charset="0"/>
                <a:cs typeface="Times New Roman" panose="02020603050405020304" pitchFamily="18" charset="0"/>
              </a:rPr>
              <a:t>PREMISE</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Growing government and corporate pledges for “Net-Zero by 2050” has led to the rapid increase in the development and construction of solar fields and wind farms. A 2020 Princeton study shows that solar fields and wind farms need to be built rapidly by the 10’s to 100’s of GWs per year, up to approximately 600 GWs = three to five times today's transmission, if the 2050 goals are to be met.  The target is to have enough GWs operating to supply 50% of electricity in the US, versus the 10% today.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91649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7" name="Group 16">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9"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0"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1"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6"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8" name="Group 17">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9"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7" name="Rectangle 56">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63"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C3CA632E-AF6E-4F10-9564-BC2A1FA78F47}"/>
              </a:ext>
            </a:extLst>
          </p:cNvPr>
          <p:cNvSpPr>
            <a:spLocks noChangeArrowheads="1"/>
          </p:cNvSpPr>
          <p:nvPr/>
        </p:nvSpPr>
        <p:spPr bwMode="auto">
          <a:xfrm>
            <a:off x="844619" y="1611313"/>
            <a:ext cx="3211001" cy="47577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228600" defTabSz="914400" fontAlgn="base">
              <a:lnSpc>
                <a:spcPct val="120000"/>
              </a:lnSpc>
              <a:spcBef>
                <a:spcPct val="0"/>
              </a:spcBef>
              <a:spcAft>
                <a:spcPts val="600"/>
              </a:spcAft>
              <a:buClrTx/>
              <a:buSzPct val="125000"/>
              <a:buFont typeface="Arial" panose="020B0604020202020204" pitchFamily="34" charset="0"/>
              <a:buChar char="•"/>
              <a:tabLst/>
            </a:pPr>
            <a:r>
              <a:rPr kumimoji="0" lang="en-US" altLang="en-US" sz="2800" b="0" i="0" u="sng" strike="noStrike" cap="none" normalizeH="0" baseline="0" dirty="0">
                <a:ln>
                  <a:noFill/>
                </a:ln>
                <a:solidFill>
                  <a:srgbClr val="FFFFFF"/>
                </a:solidFill>
                <a:effectLst/>
              </a:rPr>
              <a:t>PLAYERS</a:t>
            </a:r>
            <a:endParaRPr kumimoji="0" lang="en-US" altLang="en-US" sz="2800" b="0" i="0" u="none" strike="noStrike" cap="none" normalizeH="0" baseline="0" dirty="0">
              <a:ln>
                <a:noFill/>
              </a:ln>
              <a:solidFill>
                <a:srgbClr val="FFFFFF"/>
              </a:solidFill>
              <a:effectLst/>
            </a:endParaRPr>
          </a:p>
          <a:p>
            <a:pPr marL="0" marR="0" lvl="0" indent="-228600" defTabSz="914400" fontAlgn="base">
              <a:lnSpc>
                <a:spcPct val="120000"/>
              </a:lnSpc>
              <a:spcBef>
                <a:spcPct val="0"/>
              </a:spcBef>
              <a:spcAft>
                <a:spcPts val="600"/>
              </a:spcAft>
              <a:buClrTx/>
              <a:buSzPct val="125000"/>
              <a:buFont typeface="Arial" panose="020B0604020202020204" pitchFamily="34" charset="0"/>
              <a:buChar char="•"/>
              <a:tabLst/>
            </a:pPr>
            <a:r>
              <a:rPr kumimoji="0" lang="en-US" altLang="en-US" sz="2800" b="0" i="0" u="none" strike="noStrike" cap="none" normalizeH="0" baseline="0" dirty="0">
                <a:ln>
                  <a:noFill/>
                </a:ln>
                <a:solidFill>
                  <a:srgbClr val="FFFFFF"/>
                </a:solidFill>
                <a:effectLst/>
              </a:rPr>
              <a:t>Electric utilities have pledged the net-zero goal by 2050 or similar include: </a:t>
            </a:r>
          </a:p>
        </p:txBody>
      </p:sp>
      <p:grpSp>
        <p:nvGrpSpPr>
          <p:cNvPr id="65" name="Group 64">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6"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7"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8"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3"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aphicFrame>
        <p:nvGraphicFramePr>
          <p:cNvPr id="8" name="Table 7">
            <a:extLst>
              <a:ext uri="{FF2B5EF4-FFF2-40B4-BE49-F238E27FC236}">
                <a16:creationId xmlns:a16="http://schemas.microsoft.com/office/drawing/2014/main" id="{9500930A-E532-4739-85AE-DE1256C665E7}"/>
              </a:ext>
            </a:extLst>
          </p:cNvPr>
          <p:cNvGraphicFramePr>
            <a:graphicFrameLocks noGrp="1"/>
          </p:cNvGraphicFramePr>
          <p:nvPr>
            <p:extLst>
              <p:ext uri="{D42A27DB-BD31-4B8C-83A1-F6EECF244321}">
                <p14:modId xmlns:p14="http://schemas.microsoft.com/office/powerpoint/2010/main" val="2110523330"/>
              </p:ext>
            </p:extLst>
          </p:nvPr>
        </p:nvGraphicFramePr>
        <p:xfrm>
          <a:off x="4711778" y="1207334"/>
          <a:ext cx="6844046" cy="4438829"/>
        </p:xfrm>
        <a:graphic>
          <a:graphicData uri="http://schemas.openxmlformats.org/drawingml/2006/table">
            <a:tbl>
              <a:tblPr firstRow="1" firstCol="1" bandRow="1">
                <a:noFill/>
                <a:tableStyleId>{5C22544A-7EE6-4342-B048-85BDC9FD1C3A}</a:tableStyleId>
              </a:tblPr>
              <a:tblGrid>
                <a:gridCol w="2265810">
                  <a:extLst>
                    <a:ext uri="{9D8B030D-6E8A-4147-A177-3AD203B41FA5}">
                      <a16:colId xmlns:a16="http://schemas.microsoft.com/office/drawing/2014/main" val="3380441286"/>
                    </a:ext>
                  </a:extLst>
                </a:gridCol>
                <a:gridCol w="2298715">
                  <a:extLst>
                    <a:ext uri="{9D8B030D-6E8A-4147-A177-3AD203B41FA5}">
                      <a16:colId xmlns:a16="http://schemas.microsoft.com/office/drawing/2014/main" val="2535263021"/>
                    </a:ext>
                  </a:extLst>
                </a:gridCol>
                <a:gridCol w="2279521">
                  <a:extLst>
                    <a:ext uri="{9D8B030D-6E8A-4147-A177-3AD203B41FA5}">
                      <a16:colId xmlns:a16="http://schemas.microsoft.com/office/drawing/2014/main" val="268726026"/>
                    </a:ext>
                  </a:extLst>
                </a:gridCol>
              </a:tblGrid>
              <a:tr h="4438829">
                <a:tc>
                  <a:txBody>
                    <a:bodyPr/>
                    <a:lstStyle/>
                    <a:p>
                      <a:pPr marL="0" marR="0">
                        <a:spcBef>
                          <a:spcPts val="0"/>
                        </a:spcBef>
                        <a:spcAft>
                          <a:spcPts val="0"/>
                        </a:spcAft>
                      </a:pPr>
                      <a:r>
                        <a:rPr lang="en-US" sz="2400" b="1" cap="none" spc="0">
                          <a:solidFill>
                            <a:schemeClr val="bg1"/>
                          </a:solidFill>
                          <a:effectLst/>
                        </a:rPr>
                        <a:t>APS </a:t>
                      </a:r>
                    </a:p>
                    <a:p>
                      <a:pPr marL="0" marR="0">
                        <a:spcBef>
                          <a:spcPts val="0"/>
                        </a:spcBef>
                        <a:spcAft>
                          <a:spcPts val="0"/>
                        </a:spcAft>
                      </a:pPr>
                      <a:r>
                        <a:rPr lang="en-US" sz="2400" b="1" cap="none" spc="0">
                          <a:solidFill>
                            <a:schemeClr val="bg1"/>
                          </a:solidFill>
                          <a:effectLst/>
                        </a:rPr>
                        <a:t>Avangrid </a:t>
                      </a:r>
                    </a:p>
                    <a:p>
                      <a:pPr marL="0" marR="0">
                        <a:spcBef>
                          <a:spcPts val="0"/>
                        </a:spcBef>
                        <a:spcAft>
                          <a:spcPts val="0"/>
                        </a:spcAft>
                      </a:pPr>
                      <a:r>
                        <a:rPr lang="en-US" sz="2400" b="1" cap="none" spc="0">
                          <a:solidFill>
                            <a:schemeClr val="bg1"/>
                          </a:solidFill>
                          <a:effectLst/>
                        </a:rPr>
                        <a:t>Avista </a:t>
                      </a:r>
                    </a:p>
                    <a:p>
                      <a:pPr marL="0" marR="0">
                        <a:spcBef>
                          <a:spcPts val="0"/>
                        </a:spcBef>
                        <a:spcAft>
                          <a:spcPts val="0"/>
                        </a:spcAft>
                      </a:pPr>
                      <a:r>
                        <a:rPr lang="en-US" sz="2400" b="1" cap="none" spc="0">
                          <a:solidFill>
                            <a:schemeClr val="bg1"/>
                          </a:solidFill>
                          <a:effectLst/>
                        </a:rPr>
                        <a:t>Consumers Energy </a:t>
                      </a:r>
                    </a:p>
                    <a:p>
                      <a:pPr marL="0" marR="0">
                        <a:spcBef>
                          <a:spcPts val="0"/>
                        </a:spcBef>
                        <a:spcAft>
                          <a:spcPts val="0"/>
                        </a:spcAft>
                      </a:pPr>
                      <a:r>
                        <a:rPr lang="en-US" sz="2400" b="1" cap="none" spc="0">
                          <a:solidFill>
                            <a:schemeClr val="bg1"/>
                          </a:solidFill>
                          <a:effectLst/>
                        </a:rPr>
                        <a:t>Dominion Energy </a:t>
                      </a:r>
                    </a:p>
                    <a:p>
                      <a:pPr marL="0" marR="0">
                        <a:spcBef>
                          <a:spcPts val="0"/>
                        </a:spcBef>
                        <a:spcAft>
                          <a:spcPts val="0"/>
                        </a:spcAft>
                      </a:pPr>
                      <a:r>
                        <a:rPr lang="en-US" sz="2400" b="1" cap="none" spc="0">
                          <a:solidFill>
                            <a:schemeClr val="bg1"/>
                          </a:solidFill>
                          <a:effectLst/>
                        </a:rPr>
                        <a:t>DTE Energy </a:t>
                      </a:r>
                    </a:p>
                    <a:p>
                      <a:pPr marL="0" marR="0">
                        <a:spcBef>
                          <a:spcPts val="0"/>
                        </a:spcBef>
                        <a:spcAft>
                          <a:spcPts val="0"/>
                        </a:spcAft>
                      </a:pPr>
                      <a:r>
                        <a:rPr lang="en-US" sz="2400" b="1" cap="none" spc="0">
                          <a:solidFill>
                            <a:schemeClr val="bg1"/>
                          </a:solidFill>
                          <a:effectLst/>
                        </a:rPr>
                        <a:t>Duke Energy</a:t>
                      </a:r>
                    </a:p>
                    <a:p>
                      <a:pPr marL="0" marR="0">
                        <a:lnSpc>
                          <a:spcPct val="107000"/>
                        </a:lnSpc>
                        <a:spcBef>
                          <a:spcPts val="0"/>
                        </a:spcBef>
                        <a:spcAft>
                          <a:spcPts val="0"/>
                        </a:spcAft>
                      </a:pPr>
                      <a:r>
                        <a:rPr lang="en-US" sz="2400" b="1" cap="none" spc="0">
                          <a:solidFill>
                            <a:schemeClr val="bg1"/>
                          </a:solidFill>
                          <a:effectLst/>
                        </a:rPr>
                        <a:t> </a:t>
                      </a:r>
                      <a:endParaRPr lang="en-US" sz="24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0559" marR="78971" marT="157942" marB="157942" anchor="ctr">
                    <a:lnL w="12700" cmpd="sng">
                      <a:noFill/>
                    </a:lnL>
                    <a:lnR w="12700" cmpd="sng">
                      <a:noFill/>
                    </a:lnR>
                    <a:lnT w="19050" cap="flat" cmpd="sng" algn="ctr">
                      <a:noFill/>
                      <a:prstDash val="solid"/>
                    </a:lnT>
                    <a:lnB w="38100" cmpd="sng">
                      <a:noFill/>
                    </a:lnB>
                    <a:solidFill>
                      <a:schemeClr val="tx1"/>
                    </a:solidFill>
                  </a:tcPr>
                </a:tc>
                <a:tc>
                  <a:txBody>
                    <a:bodyPr/>
                    <a:lstStyle/>
                    <a:p>
                      <a:pPr marL="0" marR="0">
                        <a:spcBef>
                          <a:spcPts val="0"/>
                        </a:spcBef>
                        <a:spcAft>
                          <a:spcPts val="0"/>
                        </a:spcAft>
                      </a:pPr>
                      <a:r>
                        <a:rPr lang="en-US" sz="2400" b="1" cap="none" spc="0">
                          <a:solidFill>
                            <a:schemeClr val="bg1"/>
                          </a:solidFill>
                          <a:effectLst/>
                        </a:rPr>
                        <a:t>Eversource </a:t>
                      </a:r>
                    </a:p>
                    <a:p>
                      <a:pPr marL="0" marR="0">
                        <a:spcBef>
                          <a:spcPts val="0"/>
                        </a:spcBef>
                        <a:spcAft>
                          <a:spcPts val="0"/>
                        </a:spcAft>
                      </a:pPr>
                      <a:r>
                        <a:rPr lang="en-US" sz="2400" b="1" cap="none" spc="0">
                          <a:solidFill>
                            <a:schemeClr val="bg1"/>
                          </a:solidFill>
                          <a:effectLst/>
                        </a:rPr>
                        <a:t>FirstEnergy </a:t>
                      </a:r>
                    </a:p>
                    <a:p>
                      <a:pPr marL="0" marR="0">
                        <a:spcBef>
                          <a:spcPts val="0"/>
                        </a:spcBef>
                        <a:spcAft>
                          <a:spcPts val="0"/>
                        </a:spcAft>
                      </a:pPr>
                      <a:r>
                        <a:rPr lang="en-US" sz="2400" b="1" cap="none" spc="0">
                          <a:solidFill>
                            <a:schemeClr val="bg1"/>
                          </a:solidFill>
                          <a:effectLst/>
                        </a:rPr>
                        <a:t>Green Mountain Power </a:t>
                      </a:r>
                    </a:p>
                    <a:p>
                      <a:pPr marL="0" marR="0">
                        <a:spcBef>
                          <a:spcPts val="0"/>
                        </a:spcBef>
                        <a:spcAft>
                          <a:spcPts val="0"/>
                        </a:spcAft>
                      </a:pPr>
                      <a:r>
                        <a:rPr lang="en-US" sz="2400" b="1" cap="none" spc="0">
                          <a:solidFill>
                            <a:schemeClr val="bg1"/>
                          </a:solidFill>
                          <a:effectLst/>
                        </a:rPr>
                        <a:t>Hawaiian Electric </a:t>
                      </a:r>
                    </a:p>
                    <a:p>
                      <a:pPr marL="0" marR="0">
                        <a:spcBef>
                          <a:spcPts val="0"/>
                        </a:spcBef>
                        <a:spcAft>
                          <a:spcPts val="0"/>
                        </a:spcAft>
                      </a:pPr>
                      <a:r>
                        <a:rPr lang="en-US" sz="2400" b="1" cap="none" spc="0">
                          <a:solidFill>
                            <a:schemeClr val="bg1"/>
                          </a:solidFill>
                          <a:effectLst/>
                        </a:rPr>
                        <a:t>Idaho Power </a:t>
                      </a:r>
                    </a:p>
                    <a:p>
                      <a:pPr marL="0" marR="0">
                        <a:spcBef>
                          <a:spcPts val="0"/>
                        </a:spcBef>
                        <a:spcAft>
                          <a:spcPts val="0"/>
                        </a:spcAft>
                      </a:pPr>
                      <a:r>
                        <a:rPr lang="en-US" sz="2400" b="1" cap="none" spc="0">
                          <a:solidFill>
                            <a:schemeClr val="bg1"/>
                          </a:solidFill>
                          <a:effectLst/>
                        </a:rPr>
                        <a:t>Madison Gas and Electric </a:t>
                      </a:r>
                    </a:p>
                    <a:p>
                      <a:pPr marL="0" marR="0">
                        <a:lnSpc>
                          <a:spcPct val="107000"/>
                        </a:lnSpc>
                        <a:spcBef>
                          <a:spcPts val="0"/>
                        </a:spcBef>
                        <a:spcAft>
                          <a:spcPts val="0"/>
                        </a:spcAft>
                      </a:pPr>
                      <a:r>
                        <a:rPr lang="en-US" sz="2400" b="1" cap="none" spc="0">
                          <a:solidFill>
                            <a:schemeClr val="bg1"/>
                          </a:solidFill>
                          <a:effectLst/>
                        </a:rPr>
                        <a:t> </a:t>
                      </a:r>
                      <a:endParaRPr lang="en-US" sz="2400" b="1"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0559" marR="78971" marT="157942" marB="157942" anchor="ctr">
                    <a:lnL w="12700" cmpd="sng">
                      <a:noFill/>
                    </a:lnL>
                    <a:lnR w="12700" cmpd="sng">
                      <a:noFill/>
                    </a:lnR>
                    <a:lnT w="19050" cap="flat" cmpd="sng" algn="ctr">
                      <a:noFill/>
                      <a:prstDash val="solid"/>
                    </a:lnT>
                    <a:lnB w="38100" cmpd="sng">
                      <a:noFill/>
                    </a:lnB>
                    <a:solidFill>
                      <a:schemeClr val="tx1"/>
                    </a:solidFill>
                  </a:tcPr>
                </a:tc>
                <a:tc>
                  <a:txBody>
                    <a:bodyPr/>
                    <a:lstStyle/>
                    <a:p>
                      <a:pPr marL="0" marR="0">
                        <a:spcBef>
                          <a:spcPts val="0"/>
                        </a:spcBef>
                        <a:spcAft>
                          <a:spcPts val="0"/>
                        </a:spcAft>
                      </a:pPr>
                      <a:r>
                        <a:rPr lang="en-US" sz="2400" b="1" cap="none" spc="0" dirty="0" err="1">
                          <a:solidFill>
                            <a:schemeClr val="bg1"/>
                          </a:solidFill>
                          <a:effectLst/>
                        </a:rPr>
                        <a:t>nrg</a:t>
                      </a:r>
                      <a:endParaRPr lang="en-US" sz="2400" b="1" cap="none" spc="0" dirty="0">
                        <a:solidFill>
                          <a:schemeClr val="bg1"/>
                        </a:solidFill>
                        <a:effectLst/>
                      </a:endParaRPr>
                    </a:p>
                    <a:p>
                      <a:pPr marL="0" marR="0">
                        <a:spcBef>
                          <a:spcPts val="0"/>
                        </a:spcBef>
                        <a:spcAft>
                          <a:spcPts val="0"/>
                        </a:spcAft>
                      </a:pPr>
                      <a:r>
                        <a:rPr lang="en-US" sz="2400" b="1" cap="none" spc="0" dirty="0">
                          <a:solidFill>
                            <a:schemeClr val="bg1"/>
                          </a:solidFill>
                          <a:effectLst/>
                        </a:rPr>
                        <a:t>PSEG</a:t>
                      </a:r>
                    </a:p>
                    <a:p>
                      <a:pPr marL="0" marR="0">
                        <a:spcBef>
                          <a:spcPts val="0"/>
                        </a:spcBef>
                        <a:spcAft>
                          <a:spcPts val="0"/>
                        </a:spcAft>
                      </a:pPr>
                      <a:r>
                        <a:rPr lang="en-US" sz="2400" b="1" cap="none" spc="0" dirty="0">
                          <a:solidFill>
                            <a:schemeClr val="bg1"/>
                          </a:solidFill>
                          <a:effectLst/>
                        </a:rPr>
                        <a:t>Puget Sound Energy </a:t>
                      </a:r>
                    </a:p>
                    <a:p>
                      <a:pPr marL="0" marR="0">
                        <a:spcBef>
                          <a:spcPts val="0"/>
                        </a:spcBef>
                        <a:spcAft>
                          <a:spcPts val="0"/>
                        </a:spcAft>
                      </a:pPr>
                      <a:r>
                        <a:rPr lang="en-US" sz="2400" b="1" cap="none" spc="0" dirty="0">
                          <a:solidFill>
                            <a:schemeClr val="bg1"/>
                          </a:solidFill>
                          <a:effectLst/>
                        </a:rPr>
                        <a:t>Southern California Edison </a:t>
                      </a:r>
                    </a:p>
                    <a:p>
                      <a:pPr marL="0" marR="0">
                        <a:spcBef>
                          <a:spcPts val="0"/>
                        </a:spcBef>
                        <a:spcAft>
                          <a:spcPts val="0"/>
                        </a:spcAft>
                      </a:pPr>
                      <a:r>
                        <a:rPr lang="en-US" sz="2400" b="1" cap="none" spc="0" dirty="0">
                          <a:solidFill>
                            <a:schemeClr val="bg1"/>
                          </a:solidFill>
                          <a:effectLst/>
                        </a:rPr>
                        <a:t>Southern Company </a:t>
                      </a:r>
                    </a:p>
                    <a:p>
                      <a:pPr marL="0" marR="0">
                        <a:spcBef>
                          <a:spcPts val="0"/>
                        </a:spcBef>
                        <a:spcAft>
                          <a:spcPts val="0"/>
                        </a:spcAft>
                      </a:pPr>
                      <a:r>
                        <a:rPr lang="en-US" sz="2400" b="1" cap="none" spc="0" dirty="0">
                          <a:solidFill>
                            <a:srgbClr val="FF0000"/>
                          </a:solidFill>
                          <a:effectLst/>
                          <a:highlight>
                            <a:srgbClr val="00FF00"/>
                          </a:highlight>
                        </a:rPr>
                        <a:t>Xcel Energy </a:t>
                      </a:r>
                    </a:p>
                    <a:p>
                      <a:pPr marL="0" marR="0">
                        <a:lnSpc>
                          <a:spcPct val="107000"/>
                        </a:lnSpc>
                        <a:spcBef>
                          <a:spcPts val="0"/>
                        </a:spcBef>
                        <a:spcAft>
                          <a:spcPts val="0"/>
                        </a:spcAft>
                      </a:pPr>
                      <a:r>
                        <a:rPr lang="en-US" sz="2400" b="1" cap="none" spc="0" dirty="0">
                          <a:solidFill>
                            <a:schemeClr val="bg1"/>
                          </a:solidFill>
                          <a:effectLst/>
                        </a:rPr>
                        <a:t> </a:t>
                      </a:r>
                      <a:endParaRPr lang="en-US" sz="2400" b="1"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0559" marR="78971" marT="157942" marB="157942"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2031425019"/>
                  </a:ext>
                </a:extLst>
              </a:tr>
            </a:tbl>
          </a:graphicData>
        </a:graphic>
      </p:graphicFrame>
    </p:spTree>
    <p:extLst>
      <p:ext uri="{BB962C8B-B14F-4D97-AF65-F5344CB8AC3E}">
        <p14:creationId xmlns:p14="http://schemas.microsoft.com/office/powerpoint/2010/main" val="116863653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880AB6-7C88-4C32-8EB2-C85CF8E55919}"/>
              </a:ext>
            </a:extLst>
          </p:cNvPr>
          <p:cNvSpPr txBox="1"/>
          <p:nvPr/>
        </p:nvSpPr>
        <p:spPr>
          <a:xfrm>
            <a:off x="2046157" y="1573460"/>
            <a:ext cx="9236359" cy="4331955"/>
          </a:xfrm>
          <a:prstGeom prst="rect">
            <a:avLst/>
          </a:prstGeom>
          <a:noFill/>
        </p:spPr>
        <p:txBody>
          <a:bodyPr wrap="square">
            <a:spAutoFit/>
          </a:bodyPr>
          <a:lstStyle/>
          <a:p>
            <a:pPr marL="0" marR="0">
              <a:lnSpc>
                <a:spcPct val="107000"/>
              </a:lnSpc>
              <a:spcBef>
                <a:spcPts val="0"/>
              </a:spcBef>
              <a:spcAft>
                <a:spcPts val="80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PROJECTIONS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Utility net-zero by 2050 goals require an $830 billion dollar investment, with ($430B) in wind and ($380B) in solar over the next 10 years.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Related Transmission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The connection of energy source to market requires construction/installation of approximately 195,000 GW-km of new transmission lines that connect to these wind/solar projects by 2030 (a 60% increase in over current capacity). [Transmission Line work will be addressed in separate report. (TMAP)]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103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258F39-E1F6-4AC5-B668-00F021C71178}"/>
              </a:ext>
            </a:extLst>
          </p:cNvPr>
          <p:cNvSpPr txBox="1"/>
          <p:nvPr/>
        </p:nvSpPr>
        <p:spPr>
          <a:xfrm>
            <a:off x="2470355" y="1437968"/>
            <a:ext cx="6668114" cy="3859903"/>
          </a:xfrm>
          <a:prstGeom prst="rect">
            <a:avLst/>
          </a:prstGeom>
          <a:noFill/>
        </p:spPr>
        <p:txBody>
          <a:bodyPr wrap="square">
            <a:spAutoFit/>
          </a:bodyPr>
          <a:lstStyle/>
          <a:p>
            <a:pPr marL="0" marR="0">
              <a:lnSpc>
                <a:spcPct val="107000"/>
              </a:lnSpc>
              <a:spcBef>
                <a:spcPts val="0"/>
              </a:spcBef>
              <a:spcAft>
                <a:spcPts val="800"/>
              </a:spcAft>
            </a:pPr>
            <a:r>
              <a:rPr lang="en-US" sz="2800" u="sng" spc="30" dirty="0">
                <a:effectLst/>
                <a:latin typeface="Arial" panose="020B0604020202020204" pitchFamily="34" charset="0"/>
                <a:ea typeface="Calibri" panose="020F0502020204030204" pitchFamily="34" charset="0"/>
                <a:cs typeface="Times New Roman" panose="02020603050405020304" pitchFamily="18" charset="0"/>
              </a:rPr>
              <a:t>Tax Credits</a:t>
            </a:r>
            <a:r>
              <a:rPr lang="en-US" sz="2800" spc="30" dirty="0">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spc="30" dirty="0">
                <a:effectLst/>
                <a:latin typeface="Arial" panose="020B0604020202020204" pitchFamily="34" charset="0"/>
                <a:ea typeface="Calibri" panose="020F0502020204030204" pitchFamily="34" charset="0"/>
                <a:cs typeface="Times New Roman" panose="02020603050405020304" pitchFamily="18" charset="0"/>
              </a:rPr>
              <a:t>The most recent two-year extension of the Investment Tax Credit (ITC) for solar power and one-year extension of the Production Tax Credit (PTC) for wind power projects also boosts the chances of near-future solar and wind construction projects.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9728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4489-D675-4303-8876-E2EE47A66C60}"/>
              </a:ext>
            </a:extLst>
          </p:cNvPr>
          <p:cNvSpPr>
            <a:spLocks noGrp="1"/>
          </p:cNvSpPr>
          <p:nvPr>
            <p:ph type="title"/>
          </p:nvPr>
        </p:nvSpPr>
        <p:spPr/>
        <p:txBody>
          <a:bodyPr/>
          <a:lstStyle/>
          <a:p>
            <a:r>
              <a:rPr lang="en-US" dirty="0"/>
              <a:t>Renewable energy Jobs for the 7</a:t>
            </a:r>
            <a:r>
              <a:rPr lang="en-US" baseline="30000" dirty="0"/>
              <a:t>th</a:t>
            </a:r>
            <a:r>
              <a:rPr lang="en-US" dirty="0"/>
              <a:t> District consist of :</a:t>
            </a:r>
          </a:p>
        </p:txBody>
      </p:sp>
      <p:sp>
        <p:nvSpPr>
          <p:cNvPr id="3" name="Content Placeholder 2">
            <a:extLst>
              <a:ext uri="{FF2B5EF4-FFF2-40B4-BE49-F238E27FC236}">
                <a16:creationId xmlns:a16="http://schemas.microsoft.com/office/drawing/2014/main" id="{8BD859C6-CC30-4565-A6D0-F6C7C35984B3}"/>
              </a:ext>
            </a:extLst>
          </p:cNvPr>
          <p:cNvSpPr>
            <a:spLocks noGrp="1"/>
          </p:cNvSpPr>
          <p:nvPr>
            <p:ph idx="1"/>
          </p:nvPr>
        </p:nvSpPr>
        <p:spPr/>
        <p:txBody>
          <a:bodyPr>
            <a:normAutofit/>
          </a:bodyPr>
          <a:lstStyle/>
          <a:p>
            <a:r>
              <a:rPr lang="en-US" sz="3600" dirty="0"/>
              <a:t>WIND</a:t>
            </a:r>
          </a:p>
          <a:p>
            <a:r>
              <a:rPr lang="en-US" sz="3600" dirty="0"/>
              <a:t>SOLAR</a:t>
            </a:r>
          </a:p>
          <a:p>
            <a:r>
              <a:rPr lang="en-US" sz="3600" dirty="0"/>
              <a:t>BATTERY STORAGE</a:t>
            </a:r>
          </a:p>
          <a:p>
            <a:r>
              <a:rPr lang="en-US" sz="3600" dirty="0"/>
              <a:t>OFFSHORE WIND (coming soon) </a:t>
            </a:r>
          </a:p>
        </p:txBody>
      </p:sp>
    </p:spTree>
    <p:extLst>
      <p:ext uri="{BB962C8B-B14F-4D97-AF65-F5344CB8AC3E}">
        <p14:creationId xmlns:p14="http://schemas.microsoft.com/office/powerpoint/2010/main" val="272896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040C7C-5E2A-4EDA-B935-C4BCF0BE480E}"/>
              </a:ext>
            </a:extLst>
          </p:cNvPr>
          <p:cNvSpPr txBox="1"/>
          <p:nvPr/>
        </p:nvSpPr>
        <p:spPr>
          <a:xfrm>
            <a:off x="2042652" y="0"/>
            <a:ext cx="7095817" cy="6711709"/>
          </a:xfrm>
          <a:prstGeom prst="rect">
            <a:avLst/>
          </a:prstGeom>
          <a:noFill/>
        </p:spPr>
        <p:txBody>
          <a:bodyPr wrap="square">
            <a:spAutoFit/>
          </a:bodyPr>
          <a:lstStyle/>
          <a:p>
            <a:pPr marL="0" marR="0">
              <a:lnSpc>
                <a:spcPct val="107000"/>
              </a:lnSpc>
              <a:spcBef>
                <a:spcPts val="0"/>
              </a:spcBef>
              <a:spcAft>
                <a:spcPts val="800"/>
              </a:spcAft>
            </a:pPr>
            <a:r>
              <a:rPr lang="en-US" sz="2400" u="sng" spc="30" dirty="0">
                <a:effectLst/>
                <a:latin typeface="Arial" panose="020B0604020202020204" pitchFamily="34" charset="0"/>
                <a:ea typeface="Calibri" panose="020F0502020204030204" pitchFamily="34" charset="0"/>
                <a:cs typeface="Times New Roman" panose="02020603050405020304" pitchFamily="18" charset="0"/>
              </a:rPr>
              <a:t>Tax Credit Update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dirty="0">
                <a:effectLst/>
                <a:latin typeface="Georgia" panose="02040502050405020303" pitchFamily="18" charset="0"/>
                <a:ea typeface="Times New Roman" panose="02020603050405020304" pitchFamily="18" charset="0"/>
                <a:cs typeface="Times New Roman" panose="02020603050405020304" pitchFamily="18" charset="0"/>
              </a:rPr>
              <a:t>Federal lawmakers on Tuesday introduced legislation that would expand the investment tax credit (ITC) to apply to standalone energy storage systems, which advocates say would further spur storage deployments and bring new technologies closer to being economic.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2400"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400" u="sng" dirty="0">
                <a:effectLst/>
                <a:latin typeface="Georgia" panose="02040502050405020303" pitchFamily="18" charset="0"/>
                <a:ea typeface="Times New Roman" panose="02020603050405020304" pitchFamily="18" charset="0"/>
                <a:cs typeface="Times New Roman" panose="02020603050405020304" pitchFamily="18" charset="0"/>
              </a:rPr>
              <a:t>The </a:t>
            </a:r>
            <a:r>
              <a:rPr lang="en-US" sz="2400" u="sng" dirty="0">
                <a:effectLst/>
                <a:latin typeface="Georgia" panose="020405020504050203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Energy Storage Tax Incentive and Deployment Act</a:t>
            </a:r>
            <a:r>
              <a:rPr lang="en-US" sz="2400" dirty="0">
                <a:effectLst/>
                <a:latin typeface="Georgia" panose="02040502050405020303" pitchFamily="18" charset="0"/>
                <a:ea typeface="Times New Roman" panose="02020603050405020304" pitchFamily="18" charset="0"/>
                <a:cs typeface="Times New Roman" panose="02020603050405020304" pitchFamily="18" charset="0"/>
              </a:rPr>
              <a:t> would extend to both residential battery systems, as well as commercial and utility-scale energy storage projects, whether they are batteries, pumped hydropower, hydrogen, or another kind of storage technology.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spc="3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812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A36E9-4440-4F81-A93C-878020C1C23E}"/>
              </a:ext>
            </a:extLst>
          </p:cNvPr>
          <p:cNvSpPr txBox="1"/>
          <p:nvPr/>
        </p:nvSpPr>
        <p:spPr>
          <a:xfrm>
            <a:off x="2064774" y="840658"/>
            <a:ext cx="8214851" cy="3544753"/>
          </a:xfrm>
          <a:prstGeom prst="rect">
            <a:avLst/>
          </a:prstGeom>
          <a:noFill/>
        </p:spPr>
        <p:txBody>
          <a:bodyPr wrap="square">
            <a:spAutoFit/>
          </a:bodyPr>
          <a:lstStyle/>
          <a:p>
            <a:pPr marL="0" marR="0">
              <a:lnSpc>
                <a:spcPct val="107000"/>
              </a:lnSpc>
              <a:spcBef>
                <a:spcPts val="0"/>
              </a:spcBef>
              <a:spcAft>
                <a:spcPts val="80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Other Factors</a:t>
            </a:r>
            <a:r>
              <a:rPr lang="en-US" sz="2400"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Arial" panose="020B0604020202020204" pitchFamily="34" charset="0"/>
                <a:ea typeface="Calibri" panose="020F0502020204030204" pitchFamily="34" charset="0"/>
              </a:rPr>
              <a:t>While wind farms and solar fields are integral components of the goal of net zero by 2050, additional sources may include advanced nuclear, advanced geothermal, natural gas power plants with CO2 capture, bio power plants with CO2 capture, green hydrogen and ammonia combustion turbines, and energy storage. With energy storage becoming part of the new and operating wins and solar projects</a:t>
            </a:r>
            <a:endParaRPr lang="en-US" sz="2400" dirty="0"/>
          </a:p>
        </p:txBody>
      </p:sp>
    </p:spTree>
    <p:extLst>
      <p:ext uri="{BB962C8B-B14F-4D97-AF65-F5344CB8AC3E}">
        <p14:creationId xmlns:p14="http://schemas.microsoft.com/office/powerpoint/2010/main" val="415113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7C0A39-4DBA-4951-801C-D27951362665}"/>
              </a:ext>
            </a:extLst>
          </p:cNvPr>
          <p:cNvSpPr txBox="1"/>
          <p:nvPr/>
        </p:nvSpPr>
        <p:spPr>
          <a:xfrm>
            <a:off x="3036324" y="589936"/>
            <a:ext cx="6631243" cy="5262979"/>
          </a:xfrm>
          <a:prstGeom prst="rect">
            <a:avLst/>
          </a:prstGeom>
          <a:noFill/>
        </p:spPr>
        <p:txBody>
          <a:bodyPr wrap="square">
            <a:spAutoFit/>
          </a:bodyPr>
          <a:lstStyle/>
          <a:p>
            <a:pPr marL="0" marR="0">
              <a:spcBef>
                <a:spcPts val="0"/>
              </a:spcBef>
              <a:spcAft>
                <a:spcPts val="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Business Development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Each Business Development rep has reviewed the previously constructed and planned </a:t>
            </a:r>
            <a:r>
              <a:rPr lang="en-US" sz="2400" i="1" dirty="0">
                <a:effectLst/>
                <a:latin typeface="Arial" panose="020B0604020202020204" pitchFamily="34" charset="0"/>
                <a:ea typeface="Calibri" panose="020F0502020204030204" pitchFamily="34" charset="0"/>
                <a:cs typeface="Times New Roman" panose="02020603050405020304" pitchFamily="18" charset="0"/>
              </a:rPr>
              <a:t>(per a 5 year look back on the Energy Acuity project information resource platform</a:t>
            </a:r>
            <a:r>
              <a:rPr lang="en-US" sz="2400" dirty="0">
                <a:effectLst/>
                <a:latin typeface="Arial" panose="020B0604020202020204" pitchFamily="34" charset="0"/>
                <a:ea typeface="Calibri" panose="020F0502020204030204" pitchFamily="34" charset="0"/>
                <a:cs typeface="Times New Roman" panose="02020603050405020304" pitchFamily="18" charset="0"/>
              </a:rPr>
              <a:t>) utility scale (&gt; 2MW) wind and solar projects in their district and was tasked with identifying: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Union signatory projects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Open shop projects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Signatory contractors performing work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Developers/EPC’s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400" dirty="0">
                <a:effectLst/>
                <a:latin typeface="Arial" panose="020B0604020202020204" pitchFamily="34" charset="0"/>
                <a:ea typeface="Calibri" panose="020F0502020204030204" pitchFamily="34" charset="0"/>
                <a:cs typeface="Times New Roman" panose="02020603050405020304" pitchFamily="18" charset="0"/>
              </a:rPr>
              <a:t>Calculations and supporting 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7591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7CC33-8D13-4C86-AE6D-7311E2650853}"/>
              </a:ext>
            </a:extLst>
          </p:cNvPr>
          <p:cNvSpPr txBox="1"/>
          <p:nvPr/>
        </p:nvSpPr>
        <p:spPr>
          <a:xfrm>
            <a:off x="2168013" y="346587"/>
            <a:ext cx="6970456" cy="6293069"/>
          </a:xfrm>
          <a:prstGeom prst="rect">
            <a:avLst/>
          </a:prstGeom>
          <a:noFill/>
        </p:spPr>
        <p:txBody>
          <a:bodyPr wrap="square">
            <a:spAutoFit/>
          </a:bodyPr>
          <a:lstStyle/>
          <a:p>
            <a:pPr marL="0" marR="0">
              <a:spcBef>
                <a:spcPts val="0"/>
              </a:spcBef>
              <a:spcAft>
                <a:spcPts val="0"/>
              </a:spcAft>
            </a:pPr>
            <a:r>
              <a:rPr lang="en-US" sz="2000" u="sng" dirty="0">
                <a:effectLst/>
                <a:latin typeface="Arial" panose="020B0604020202020204" pitchFamily="34" charset="0"/>
                <a:ea typeface="Calibri" panose="020F0502020204030204" pitchFamily="34" charset="0"/>
                <a:cs typeface="Times New Roman" panose="02020603050405020304" pitchFamily="18" charset="0"/>
              </a:rPr>
              <a:t>Solar Field Installation Assumptions: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1MW requires approximately 3,500 man-hours. This includes all the Racking and Panel mounting, DC/AC wiring, combiner boxes, inverters, transformers and wiring to the T &amp; D pole base. (Grading and post driving are not included with this number.)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The Post/Rack and Panel installation represents 60% of the 3,500 hours/MW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Solar arrays require 7 acres of land per MW. This includes the fencing and setbacks. There are 640 acres in a square mile. 1000MW (1GW) requires 7000 acres of land or 10.94 square miles.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On a Utility scale project (2MW+), an experienced panel installation crew is expected to install 100 panels per day per person (10-hour day). A five-man crew, 1 on skid steer and 4 installing panels would install 500 panels per day.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1350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82463-B9D3-4084-AA8D-FB37FB8C134E}"/>
              </a:ext>
            </a:extLst>
          </p:cNvPr>
          <p:cNvSpPr txBox="1"/>
          <p:nvPr/>
        </p:nvSpPr>
        <p:spPr>
          <a:xfrm>
            <a:off x="2249129" y="685801"/>
            <a:ext cx="7676536" cy="5140382"/>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Arial" panose="020B0604020202020204" pitchFamily="34" charset="0"/>
                <a:ea typeface="Calibri" panose="020F0502020204030204" pitchFamily="34" charset="0"/>
                <a:cs typeface="Times New Roman" panose="02020603050405020304" pitchFamily="18" charset="0"/>
              </a:rPr>
              <a:t>On Utility Scale projects over 100MW, the rule of thumb for maximum manning is 1.25 workers/MW. Max manning occurs after 30-40% into the project.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Arial" panose="020B0604020202020204" pitchFamily="34" charset="0"/>
                <a:ea typeface="Calibri" panose="020F0502020204030204" pitchFamily="34" charset="0"/>
                <a:cs typeface="Times New Roman" panose="02020603050405020304" pitchFamily="18" charset="0"/>
              </a:rPr>
              <a:t>At times, Solar Developers will contact EPCs prior to project publication on Energy Acuity to get a Rough Order of Magnitude Estimate (ROM). Awards can be based on these estimates. Projects can be awarded prior to Energy Acuity publication.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410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BECAB-4C4D-458E-9A5F-A634FBEC5989}"/>
              </a:ext>
            </a:extLst>
          </p:cNvPr>
          <p:cNvSpPr txBox="1"/>
          <p:nvPr/>
        </p:nvSpPr>
        <p:spPr>
          <a:xfrm>
            <a:off x="1629697" y="110614"/>
            <a:ext cx="8177980" cy="5201424"/>
          </a:xfrm>
          <a:prstGeom prst="rect">
            <a:avLst/>
          </a:prstGeom>
          <a:noFill/>
        </p:spPr>
        <p:txBody>
          <a:bodyPr wrap="square">
            <a:spAutoFit/>
          </a:bodyPr>
          <a:lstStyle/>
          <a:p>
            <a:pPr marL="0" marR="0">
              <a:spcBef>
                <a:spcPts val="0"/>
              </a:spcBef>
              <a:spcAft>
                <a:spcPts val="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sng" dirty="0">
                <a:effectLst/>
                <a:latin typeface="Arial" panose="020B0604020202020204" pitchFamily="34" charset="0"/>
                <a:ea typeface="Calibri" panose="020F0502020204030204" pitchFamily="34" charset="0"/>
                <a:cs typeface="Times New Roman" panose="02020603050405020304" pitchFamily="18" charset="0"/>
              </a:rPr>
              <a:t>Wind Farm Turbine Installation Assumptions: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Manpower needs are 20 Inside and 30 Outside journeymen for average wind farm.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Windfarm MW size will continue to get bigger, but acreage and manpower should stay the same – turbines are just getting bigger. Each wind turbine, regardless of MW size requires approximately one acre of land, which could include the access road. In comparison to solar, a 2MW turbine may only require 1 acre, where solar would take 14 acres. Permitting Wind Farms is far more difficult than solar permitting in the Midwest.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327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3"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96" name="Group 95">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8"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9"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0"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5"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97" name="Group 96">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98"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136" name="Rectangle 135">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8"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1DC260BA-DA23-4620-991E-BCAFA756E5B3}"/>
              </a:ext>
            </a:extLst>
          </p:cNvPr>
          <p:cNvSpPr>
            <a:spLocks noChangeArrowheads="1"/>
          </p:cNvSpPr>
          <p:nvPr/>
        </p:nvSpPr>
        <p:spPr bwMode="auto">
          <a:xfrm>
            <a:off x="1141412" y="2249487"/>
            <a:ext cx="4459287" cy="39650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defTabSz="914400" eaLnBrk="1" fontAlgn="base" hangingPunct="1">
              <a:lnSpc>
                <a:spcPct val="120000"/>
              </a:lnSpc>
              <a:spcBef>
                <a:spcPct val="0"/>
              </a:spcBef>
              <a:spcAft>
                <a:spcPts val="600"/>
              </a:spcAft>
              <a:buClrTx/>
              <a:buSzPct val="125000"/>
              <a:buFont typeface="Arial" panose="020B0604020202020204" pitchFamily="34" charset="0"/>
              <a:buChar char="•"/>
              <a:tabLst/>
            </a:pPr>
            <a:r>
              <a:rPr kumimoji="0" lang="en-US" altLang="en-US" sz="2000" b="0" i="0" u="none" strike="noStrike" cap="none" normalizeH="0" baseline="0" dirty="0">
                <a:ln>
                  <a:noFill/>
                </a:ln>
                <a:effectLst/>
                <a:latin typeface="+mn-lt"/>
              </a:rPr>
              <a:t>*</a:t>
            </a:r>
            <a:r>
              <a:rPr kumimoji="0" lang="en-US" altLang="en-US" sz="2000" b="0" i="0" u="sng" strike="noStrike" cap="none" normalizeH="0" baseline="0" dirty="0">
                <a:ln>
                  <a:noFill/>
                </a:ln>
                <a:effectLst/>
                <a:latin typeface="+mn-lt"/>
              </a:rPr>
              <a:t>Identified 7</a:t>
            </a:r>
            <a:r>
              <a:rPr kumimoji="0" lang="en-US" altLang="en-US" sz="2000" b="0" i="0" u="sng" strike="noStrike" cap="none" normalizeH="0" baseline="30000" dirty="0">
                <a:ln>
                  <a:noFill/>
                </a:ln>
                <a:effectLst/>
                <a:latin typeface="+mn-lt"/>
              </a:rPr>
              <a:t>th</a:t>
            </a:r>
            <a:r>
              <a:rPr kumimoji="0" lang="en-US" altLang="en-US" sz="2000" b="0" i="0" u="sng" strike="noStrike" cap="none" normalizeH="0" baseline="0" dirty="0">
                <a:ln>
                  <a:noFill/>
                </a:ln>
                <a:effectLst/>
                <a:latin typeface="+mn-lt"/>
              </a:rPr>
              <a:t> District Utility Scale Solar and Wind Signatory Contractors</a:t>
            </a:r>
          </a:p>
          <a:p>
            <a:pPr marL="0" marR="0" lvl="0" indent="-228600" defTabSz="914400" eaLnBrk="1" fontAlgn="base" hangingPunct="1">
              <a:lnSpc>
                <a:spcPct val="120000"/>
              </a:lnSpc>
              <a:spcBef>
                <a:spcPct val="0"/>
              </a:spcBef>
              <a:spcAft>
                <a:spcPts val="600"/>
              </a:spcAft>
              <a:buClrTx/>
              <a:buSzPct val="125000"/>
              <a:buFont typeface="Arial" panose="020B0604020202020204" pitchFamily="34" charset="0"/>
              <a:buChar char="•"/>
              <a:tabLst/>
            </a:pPr>
            <a:endParaRPr lang="en-US" altLang="en-US" sz="2000" u="sng" dirty="0">
              <a:latin typeface="+mn-lt"/>
            </a:endParaRPr>
          </a:p>
          <a:p>
            <a:pPr marL="0" marR="0" lvl="0" indent="-228600" defTabSz="914400" eaLnBrk="1" fontAlgn="base" hangingPunct="1">
              <a:lnSpc>
                <a:spcPct val="120000"/>
              </a:lnSpc>
              <a:spcBef>
                <a:spcPct val="0"/>
              </a:spcBef>
              <a:spcAft>
                <a:spcPts val="600"/>
              </a:spcAft>
              <a:buClrTx/>
              <a:buSzPct val="125000"/>
              <a:buFont typeface="Arial" panose="020B0604020202020204" pitchFamily="34" charset="0"/>
              <a:buChar char="•"/>
              <a:tabLst/>
            </a:pPr>
            <a:endParaRPr kumimoji="0" lang="en-US" altLang="en-US" sz="2000" b="0" i="0" u="sng" strike="noStrike" cap="none" normalizeH="0" baseline="0" dirty="0">
              <a:ln>
                <a:noFill/>
              </a:ln>
              <a:effectLst/>
              <a:latin typeface="+mn-lt"/>
            </a:endParaRPr>
          </a:p>
          <a:p>
            <a:pPr marL="0" marR="0" lvl="0" indent="-228600" defTabSz="914400" eaLnBrk="1" fontAlgn="base" hangingPunct="1">
              <a:lnSpc>
                <a:spcPct val="120000"/>
              </a:lnSpc>
              <a:spcBef>
                <a:spcPct val="0"/>
              </a:spcBef>
              <a:spcAft>
                <a:spcPts val="600"/>
              </a:spcAft>
              <a:buClrTx/>
              <a:buSzPct val="125000"/>
              <a:buFont typeface="Arial" panose="020B0604020202020204" pitchFamily="34" charset="0"/>
              <a:buChar char="•"/>
              <a:tabLst/>
            </a:pPr>
            <a:endParaRPr lang="en-US" altLang="en-US" sz="2000" u="sng" dirty="0">
              <a:latin typeface="+mn-lt"/>
            </a:endParaRPr>
          </a:p>
          <a:p>
            <a:pPr marL="0" marR="0" lvl="0" indent="-228600" defTabSz="914400" eaLnBrk="1" fontAlgn="base" hangingPunct="1">
              <a:lnSpc>
                <a:spcPct val="120000"/>
              </a:lnSpc>
              <a:spcBef>
                <a:spcPct val="0"/>
              </a:spcBef>
              <a:spcAft>
                <a:spcPts val="600"/>
              </a:spcAft>
              <a:buClrTx/>
              <a:buSzPct val="125000"/>
              <a:buFont typeface="Arial" panose="020B0604020202020204" pitchFamily="34" charset="0"/>
              <a:buChar char="•"/>
              <a:tabLst/>
            </a:pPr>
            <a:endParaRPr kumimoji="0" lang="en-US" altLang="en-US" sz="2000" b="0" i="0" u="none" strike="noStrike" cap="none" normalizeH="0" baseline="0" dirty="0">
              <a:ln>
                <a:noFill/>
              </a:ln>
              <a:effectLst/>
              <a:latin typeface="+mn-lt"/>
            </a:endParaRPr>
          </a:p>
          <a:p>
            <a:pPr marL="0" marR="0" lvl="0" indent="-228600" defTabSz="914400" eaLnBrk="1" fontAlgn="base" hangingPunct="1">
              <a:lnSpc>
                <a:spcPct val="120000"/>
              </a:lnSpc>
              <a:spcBef>
                <a:spcPct val="0"/>
              </a:spcBef>
              <a:spcAft>
                <a:spcPts val="600"/>
              </a:spcAft>
              <a:buClrTx/>
              <a:buSzPct val="125000"/>
              <a:buFont typeface="Arial" panose="020B0604020202020204" pitchFamily="34" charset="0"/>
              <a:buChar char="•"/>
              <a:tabLst/>
            </a:pPr>
            <a:r>
              <a:rPr kumimoji="0" lang="en-US" altLang="en-US" sz="2000" b="0" i="0" u="none" strike="noStrike" cap="none" normalizeH="0" baseline="0" dirty="0">
                <a:ln>
                  <a:noFill/>
                </a:ln>
                <a:effectLst/>
                <a:latin typeface="+mn-lt"/>
              </a:rPr>
              <a:t>*This list will expand as additional signatory contractors are identified</a:t>
            </a:r>
          </a:p>
          <a:p>
            <a:pPr marL="0" marR="0" lvl="0" indent="-228600" defTabSz="914400" eaLnBrk="1" fontAlgn="base" hangingPunct="1">
              <a:lnSpc>
                <a:spcPct val="120000"/>
              </a:lnSpc>
              <a:spcBef>
                <a:spcPct val="0"/>
              </a:spcBef>
              <a:spcAft>
                <a:spcPts val="600"/>
              </a:spcAft>
              <a:buClrTx/>
              <a:buSzPct val="125000"/>
              <a:buFont typeface="Arial" panose="020B0604020202020204" pitchFamily="34" charset="0"/>
              <a:buChar char="•"/>
              <a:tabLst/>
            </a:pPr>
            <a:endParaRPr kumimoji="0" lang="en-US" altLang="en-US" sz="2000" b="0" i="0" u="none" strike="noStrike" cap="none" normalizeH="0" baseline="0" dirty="0">
              <a:ln>
                <a:noFill/>
              </a:ln>
              <a:effectLst/>
              <a:latin typeface="+mn-lt"/>
            </a:endParaRPr>
          </a:p>
        </p:txBody>
      </p:sp>
      <p:grpSp>
        <p:nvGrpSpPr>
          <p:cNvPr id="140" name="Group 139">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1"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42"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6"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7"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8"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9"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0"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1"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2"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53"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4"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5"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6"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7"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8"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9"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0"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1"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2"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3"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4"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5"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6"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7"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aphicFrame>
        <p:nvGraphicFramePr>
          <p:cNvPr id="2" name="Table 1">
            <a:extLst>
              <a:ext uri="{FF2B5EF4-FFF2-40B4-BE49-F238E27FC236}">
                <a16:creationId xmlns:a16="http://schemas.microsoft.com/office/drawing/2014/main" id="{D784F80E-2F85-4966-97DE-2E2FC46E6F44}"/>
              </a:ext>
            </a:extLst>
          </p:cNvPr>
          <p:cNvGraphicFramePr>
            <a:graphicFrameLocks noGrp="1"/>
          </p:cNvGraphicFramePr>
          <p:nvPr>
            <p:extLst>
              <p:ext uri="{D42A27DB-BD31-4B8C-83A1-F6EECF244321}">
                <p14:modId xmlns:p14="http://schemas.microsoft.com/office/powerpoint/2010/main" val="1869791501"/>
              </p:ext>
            </p:extLst>
          </p:nvPr>
        </p:nvGraphicFramePr>
        <p:xfrm>
          <a:off x="6096000" y="2192471"/>
          <a:ext cx="5456280" cy="2448111"/>
        </p:xfrm>
        <a:graphic>
          <a:graphicData uri="http://schemas.openxmlformats.org/drawingml/2006/table">
            <a:tbl>
              <a:tblPr firstRow="1" firstCol="1" bandRow="1">
                <a:noFill/>
                <a:tableStyleId>{5C22544A-7EE6-4342-B048-85BDC9FD1C3A}</a:tableStyleId>
              </a:tblPr>
              <a:tblGrid>
                <a:gridCol w="2738284">
                  <a:extLst>
                    <a:ext uri="{9D8B030D-6E8A-4147-A177-3AD203B41FA5}">
                      <a16:colId xmlns:a16="http://schemas.microsoft.com/office/drawing/2014/main" val="3443875518"/>
                    </a:ext>
                  </a:extLst>
                </a:gridCol>
                <a:gridCol w="2717996">
                  <a:extLst>
                    <a:ext uri="{9D8B030D-6E8A-4147-A177-3AD203B41FA5}">
                      <a16:colId xmlns:a16="http://schemas.microsoft.com/office/drawing/2014/main" val="2144438171"/>
                    </a:ext>
                  </a:extLst>
                </a:gridCol>
              </a:tblGrid>
              <a:tr h="1969468">
                <a:tc>
                  <a:txBody>
                    <a:bodyPr/>
                    <a:lstStyle/>
                    <a:p>
                      <a:pPr marL="0" marR="0">
                        <a:spcBef>
                          <a:spcPts val="0"/>
                        </a:spcBef>
                        <a:spcAft>
                          <a:spcPts val="0"/>
                        </a:spcAft>
                      </a:pPr>
                      <a:r>
                        <a:rPr lang="en-US" sz="1400" b="1" u="sng" cap="none" spc="0" dirty="0">
                          <a:solidFill>
                            <a:srgbClr val="FFFFFF"/>
                          </a:solidFill>
                          <a:effectLst/>
                        </a:rPr>
                        <a:t>Solar Contractors</a:t>
                      </a:r>
                      <a:endParaRPr lang="en-US" sz="1400" b="1" cap="none" spc="0" dirty="0">
                        <a:solidFill>
                          <a:srgbClr val="FFFFFF"/>
                        </a:solidFill>
                        <a:effectLst/>
                      </a:endParaRPr>
                    </a:p>
                    <a:p>
                      <a:pPr marL="0" marR="0">
                        <a:lnSpc>
                          <a:spcPct val="107000"/>
                        </a:lnSpc>
                        <a:spcBef>
                          <a:spcPts val="0"/>
                        </a:spcBef>
                        <a:spcAft>
                          <a:spcPts val="0"/>
                        </a:spcAft>
                      </a:pPr>
                      <a:r>
                        <a:rPr lang="en-US" sz="1400" b="1" cap="none" spc="0" dirty="0">
                          <a:solidFill>
                            <a:srgbClr val="FFFFFF"/>
                          </a:solidFill>
                          <a:effectLst/>
                        </a:rPr>
                        <a:t> </a:t>
                      </a:r>
                    </a:p>
                    <a:p>
                      <a:pPr marL="0" marR="0">
                        <a:lnSpc>
                          <a:spcPct val="107000"/>
                        </a:lnSpc>
                        <a:spcBef>
                          <a:spcPts val="0"/>
                        </a:spcBef>
                        <a:spcAft>
                          <a:spcPts val="0"/>
                        </a:spcAft>
                      </a:pPr>
                      <a:r>
                        <a:rPr lang="en-US" sz="1400" b="1" cap="none" spc="0" dirty="0">
                          <a:solidFill>
                            <a:srgbClr val="FFFFFF"/>
                          </a:solidFill>
                          <a:effectLst/>
                        </a:rPr>
                        <a:t>Rosendin</a:t>
                      </a:r>
                    </a:p>
                    <a:p>
                      <a:pPr marL="0" marR="0">
                        <a:lnSpc>
                          <a:spcPct val="107000"/>
                        </a:lnSpc>
                        <a:spcBef>
                          <a:spcPts val="0"/>
                        </a:spcBef>
                        <a:spcAft>
                          <a:spcPts val="0"/>
                        </a:spcAft>
                      </a:pPr>
                      <a:r>
                        <a:rPr lang="en-US" sz="1400" b="1" cap="none" spc="0" dirty="0">
                          <a:solidFill>
                            <a:srgbClr val="FFFFFF"/>
                          </a:solidFill>
                          <a:effectLst/>
                        </a:rPr>
                        <a:t>Cupertino</a:t>
                      </a:r>
                    </a:p>
                    <a:p>
                      <a:pPr marL="0" marR="0">
                        <a:lnSpc>
                          <a:spcPct val="107000"/>
                        </a:lnSpc>
                        <a:spcBef>
                          <a:spcPts val="0"/>
                        </a:spcBef>
                        <a:spcAft>
                          <a:spcPts val="0"/>
                        </a:spcAft>
                      </a:pPr>
                      <a:r>
                        <a:rPr lang="en-US" sz="1400" b="1" cap="none" spc="0" dirty="0">
                          <a:solidFill>
                            <a:srgbClr val="FFFFFF"/>
                          </a:solidFill>
                          <a:effectLst/>
                        </a:rPr>
                        <a:t>SCC Energy</a:t>
                      </a:r>
                    </a:p>
                    <a:p>
                      <a:pPr marL="0" marR="0">
                        <a:lnSpc>
                          <a:spcPct val="107000"/>
                        </a:lnSpc>
                        <a:spcBef>
                          <a:spcPts val="0"/>
                        </a:spcBef>
                        <a:spcAft>
                          <a:spcPts val="0"/>
                        </a:spcAft>
                      </a:pPr>
                      <a:r>
                        <a:rPr lang="en-US" sz="1400" b="1" cap="none" spc="0" dirty="0">
                          <a:solidFill>
                            <a:srgbClr val="FFFFFF"/>
                          </a:solidFill>
                          <a:effectLst/>
                        </a:rPr>
                        <a:t>Sletten Electric </a:t>
                      </a:r>
                    </a:p>
                    <a:p>
                      <a:pPr marL="0" marR="0">
                        <a:lnSpc>
                          <a:spcPct val="107000"/>
                        </a:lnSpc>
                        <a:spcBef>
                          <a:spcPts val="0"/>
                        </a:spcBef>
                        <a:spcAft>
                          <a:spcPts val="0"/>
                        </a:spcAft>
                      </a:pPr>
                      <a:r>
                        <a:rPr lang="en-US" sz="1400" b="1" cap="none" spc="0" dirty="0">
                          <a:solidFill>
                            <a:srgbClr val="FFFFFF"/>
                          </a:solidFill>
                          <a:effectLst/>
                        </a:rPr>
                        <a:t>                                                                             </a:t>
                      </a:r>
                      <a:endParaRPr lang="en-US" sz="1400" b="1" cap="none" spc="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97243" marR="118346" marT="118346" marB="118346" anchor="ctr">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marL="0" marR="0">
                        <a:spcBef>
                          <a:spcPts val="0"/>
                        </a:spcBef>
                        <a:spcAft>
                          <a:spcPts val="0"/>
                        </a:spcAft>
                      </a:pPr>
                      <a:r>
                        <a:rPr lang="en-US" sz="1400" b="1" u="sng" cap="none" spc="0" dirty="0">
                          <a:solidFill>
                            <a:srgbClr val="FFFFFF"/>
                          </a:solidFill>
                          <a:effectLst/>
                        </a:rPr>
                        <a:t>Wind Contractors</a:t>
                      </a:r>
                      <a:endParaRPr lang="en-US" sz="1400" b="1" cap="none" spc="0" dirty="0">
                        <a:solidFill>
                          <a:srgbClr val="FFFFFF"/>
                        </a:solidFill>
                        <a:effectLst/>
                      </a:endParaRPr>
                    </a:p>
                    <a:p>
                      <a:pPr marL="0" marR="0">
                        <a:spcBef>
                          <a:spcPts val="0"/>
                        </a:spcBef>
                        <a:spcAft>
                          <a:spcPts val="0"/>
                        </a:spcAft>
                      </a:pPr>
                      <a:r>
                        <a:rPr lang="en-US" sz="1400" b="1" u="none" strike="noStrike" cap="none" spc="0" dirty="0">
                          <a:solidFill>
                            <a:srgbClr val="FFFFFF"/>
                          </a:solidFill>
                          <a:effectLst/>
                        </a:rPr>
                        <a:t> </a:t>
                      </a:r>
                      <a:endParaRPr lang="en-US" sz="1400" b="1" cap="none" spc="0" dirty="0">
                        <a:solidFill>
                          <a:srgbClr val="FFFFFF"/>
                        </a:solidFill>
                        <a:effectLst/>
                      </a:endParaRPr>
                    </a:p>
                    <a:p>
                      <a:pPr marL="0" marR="0">
                        <a:spcBef>
                          <a:spcPts val="0"/>
                        </a:spcBef>
                        <a:spcAft>
                          <a:spcPts val="0"/>
                        </a:spcAft>
                      </a:pPr>
                      <a:r>
                        <a:rPr lang="en-US" sz="1400" b="1" cap="none" spc="0" dirty="0" err="1">
                          <a:solidFill>
                            <a:srgbClr val="FFFFFF"/>
                          </a:solidFill>
                          <a:effectLst/>
                        </a:rPr>
                        <a:t>Henkels</a:t>
                      </a:r>
                      <a:r>
                        <a:rPr lang="en-US" sz="1400" b="1" cap="none" spc="0" dirty="0">
                          <a:solidFill>
                            <a:srgbClr val="FFFFFF"/>
                          </a:solidFill>
                          <a:effectLst/>
                        </a:rPr>
                        <a:t> &amp; McCoy</a:t>
                      </a:r>
                    </a:p>
                    <a:p>
                      <a:pPr marL="0" marR="0">
                        <a:lnSpc>
                          <a:spcPct val="107000"/>
                        </a:lnSpc>
                        <a:spcBef>
                          <a:spcPts val="0"/>
                        </a:spcBef>
                        <a:spcAft>
                          <a:spcPts val="0"/>
                        </a:spcAft>
                      </a:pPr>
                      <a:r>
                        <a:rPr lang="en-US" sz="1400" b="1" cap="none" spc="0" dirty="0">
                          <a:solidFill>
                            <a:srgbClr val="FFFFFF"/>
                          </a:solidFill>
                          <a:effectLst/>
                        </a:rPr>
                        <a:t>Dane Electric</a:t>
                      </a:r>
                      <a:endParaRPr lang="en-US" sz="1400" b="1" cap="none" spc="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97243" marR="118346" marT="118346" marB="118346" anchor="ctr">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066135042"/>
                  </a:ext>
                </a:extLst>
              </a:tr>
              <a:tr h="478643">
                <a:tc>
                  <a:txBody>
                    <a:bodyPr/>
                    <a:lstStyle/>
                    <a:p>
                      <a:pPr marL="0" marR="0">
                        <a:spcBef>
                          <a:spcPts val="0"/>
                        </a:spcBef>
                        <a:spcAft>
                          <a:spcPts val="0"/>
                        </a:spcAft>
                      </a:pPr>
                      <a:r>
                        <a:rPr lang="en-US" sz="1400" b="1" cap="none" spc="0">
                          <a:solidFill>
                            <a:srgbClr val="FFFFFF"/>
                          </a:solidFill>
                          <a:effectLst/>
                        </a:rPr>
                        <a:t> </a:t>
                      </a:r>
                      <a:endParaRPr lang="en-US" sz="1400" b="1" cap="none" spc="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197243" marR="118346" marT="118346" marB="118346">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marL="0" marR="0">
                        <a:spcBef>
                          <a:spcPts val="0"/>
                        </a:spcBef>
                        <a:spcAft>
                          <a:spcPts val="0"/>
                        </a:spcAft>
                      </a:pPr>
                      <a:r>
                        <a:rPr lang="en-US" sz="1400" cap="none" spc="0" dirty="0">
                          <a:solidFill>
                            <a:schemeClr val="tx1">
                              <a:lumMod val="85000"/>
                              <a:lumOff val="15000"/>
                            </a:schemeClr>
                          </a:solidFill>
                          <a:effectLst/>
                        </a:rPr>
                        <a:t> </a:t>
                      </a:r>
                      <a:endParaRPr lang="en-US" sz="1400" cap="none" spc="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97243" marR="118346" marT="118346" marB="118346">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507024802"/>
                  </a:ext>
                </a:extLst>
              </a:tr>
            </a:tbl>
          </a:graphicData>
        </a:graphic>
      </p:graphicFrame>
    </p:spTree>
    <p:extLst>
      <p:ext uri="{BB962C8B-B14F-4D97-AF65-F5344CB8AC3E}">
        <p14:creationId xmlns:p14="http://schemas.microsoft.com/office/powerpoint/2010/main" val="2712109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DBE11-3469-4981-B2D9-9DF1579B506D}"/>
              </a:ext>
            </a:extLst>
          </p:cNvPr>
          <p:cNvPicPr>
            <a:picLocks noChangeAspect="1"/>
          </p:cNvPicPr>
          <p:nvPr/>
        </p:nvPicPr>
        <p:blipFill>
          <a:blip r:embed="rId2"/>
          <a:stretch>
            <a:fillRect/>
          </a:stretch>
        </p:blipFill>
        <p:spPr>
          <a:xfrm>
            <a:off x="664664" y="0"/>
            <a:ext cx="10862672" cy="6858000"/>
          </a:xfrm>
          <a:prstGeom prst="rect">
            <a:avLst/>
          </a:prstGeom>
        </p:spPr>
      </p:pic>
    </p:spTree>
    <p:extLst>
      <p:ext uri="{BB962C8B-B14F-4D97-AF65-F5344CB8AC3E}">
        <p14:creationId xmlns:p14="http://schemas.microsoft.com/office/powerpoint/2010/main" val="105385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4F24DF-4610-469C-9C20-899CF1E61CBD}"/>
              </a:ext>
            </a:extLst>
          </p:cNvPr>
          <p:cNvPicPr>
            <a:picLocks noChangeAspect="1"/>
          </p:cNvPicPr>
          <p:nvPr/>
        </p:nvPicPr>
        <p:blipFill>
          <a:blip r:embed="rId2"/>
          <a:stretch>
            <a:fillRect/>
          </a:stretch>
        </p:blipFill>
        <p:spPr>
          <a:xfrm>
            <a:off x="1371600" y="0"/>
            <a:ext cx="10038323" cy="6858000"/>
          </a:xfrm>
          <a:prstGeom prst="rect">
            <a:avLst/>
          </a:prstGeom>
        </p:spPr>
      </p:pic>
    </p:spTree>
    <p:extLst>
      <p:ext uri="{BB962C8B-B14F-4D97-AF65-F5344CB8AC3E}">
        <p14:creationId xmlns:p14="http://schemas.microsoft.com/office/powerpoint/2010/main" val="2810168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96A3AD-3F89-4AA0-B699-1DF4B5465211}"/>
              </a:ext>
            </a:extLst>
          </p:cNvPr>
          <p:cNvPicPr>
            <a:picLocks noChangeAspect="1"/>
          </p:cNvPicPr>
          <p:nvPr/>
        </p:nvPicPr>
        <p:blipFill>
          <a:blip r:embed="rId2"/>
          <a:stretch>
            <a:fillRect/>
          </a:stretch>
        </p:blipFill>
        <p:spPr>
          <a:xfrm>
            <a:off x="1268362" y="0"/>
            <a:ext cx="10213258" cy="6858000"/>
          </a:xfrm>
          <a:prstGeom prst="rect">
            <a:avLst/>
          </a:prstGeom>
        </p:spPr>
      </p:pic>
    </p:spTree>
    <p:extLst>
      <p:ext uri="{BB962C8B-B14F-4D97-AF65-F5344CB8AC3E}">
        <p14:creationId xmlns:p14="http://schemas.microsoft.com/office/powerpoint/2010/main" val="2470035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911662-EEF0-43A1-8C45-6D9925036EA0}"/>
              </a:ext>
            </a:extLst>
          </p:cNvPr>
          <p:cNvPicPr>
            <a:picLocks noChangeAspect="1"/>
          </p:cNvPicPr>
          <p:nvPr/>
        </p:nvPicPr>
        <p:blipFill>
          <a:blip r:embed="rId2"/>
          <a:stretch>
            <a:fillRect/>
          </a:stretch>
        </p:blipFill>
        <p:spPr>
          <a:xfrm>
            <a:off x="0" y="0"/>
            <a:ext cx="12192000" cy="6917635"/>
          </a:xfrm>
          <a:prstGeom prst="rect">
            <a:avLst/>
          </a:prstGeom>
        </p:spPr>
      </p:pic>
    </p:spTree>
    <p:extLst>
      <p:ext uri="{BB962C8B-B14F-4D97-AF65-F5344CB8AC3E}">
        <p14:creationId xmlns:p14="http://schemas.microsoft.com/office/powerpoint/2010/main" val="2204419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73A1C-F06C-4164-90A7-A7F2C3D9116D}"/>
              </a:ext>
            </a:extLst>
          </p:cNvPr>
          <p:cNvPicPr>
            <a:picLocks noChangeAspect="1"/>
          </p:cNvPicPr>
          <p:nvPr/>
        </p:nvPicPr>
        <p:blipFill>
          <a:blip r:embed="rId2"/>
          <a:stretch>
            <a:fillRect/>
          </a:stretch>
        </p:blipFill>
        <p:spPr>
          <a:xfrm>
            <a:off x="0" y="213220"/>
            <a:ext cx="12192000" cy="6431560"/>
          </a:xfrm>
          <a:prstGeom prst="rect">
            <a:avLst/>
          </a:prstGeom>
        </p:spPr>
      </p:pic>
    </p:spTree>
    <p:extLst>
      <p:ext uri="{BB962C8B-B14F-4D97-AF65-F5344CB8AC3E}">
        <p14:creationId xmlns:p14="http://schemas.microsoft.com/office/powerpoint/2010/main" val="177882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B1D39-6E35-44FD-99E9-30B128604807}"/>
              </a:ext>
            </a:extLst>
          </p:cNvPr>
          <p:cNvPicPr>
            <a:picLocks noChangeAspect="1"/>
          </p:cNvPicPr>
          <p:nvPr/>
        </p:nvPicPr>
        <p:blipFill>
          <a:blip r:embed="rId2"/>
          <a:stretch>
            <a:fillRect/>
          </a:stretch>
        </p:blipFill>
        <p:spPr>
          <a:xfrm>
            <a:off x="1120877" y="365740"/>
            <a:ext cx="10611464" cy="6126519"/>
          </a:xfrm>
          <a:prstGeom prst="rect">
            <a:avLst/>
          </a:prstGeom>
        </p:spPr>
      </p:pic>
    </p:spTree>
    <p:extLst>
      <p:ext uri="{BB962C8B-B14F-4D97-AF65-F5344CB8AC3E}">
        <p14:creationId xmlns:p14="http://schemas.microsoft.com/office/powerpoint/2010/main" val="1942290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C5A42-029F-4CCD-AF2F-C8D572F41A11}"/>
              </a:ext>
            </a:extLst>
          </p:cNvPr>
          <p:cNvPicPr>
            <a:picLocks noChangeAspect="1"/>
          </p:cNvPicPr>
          <p:nvPr/>
        </p:nvPicPr>
        <p:blipFill>
          <a:blip r:embed="rId2"/>
          <a:stretch>
            <a:fillRect/>
          </a:stretch>
        </p:blipFill>
        <p:spPr>
          <a:xfrm>
            <a:off x="995515" y="191728"/>
            <a:ext cx="10754701" cy="6474543"/>
          </a:xfrm>
          <a:prstGeom prst="rect">
            <a:avLst/>
          </a:prstGeom>
        </p:spPr>
      </p:pic>
    </p:spTree>
    <p:extLst>
      <p:ext uri="{BB962C8B-B14F-4D97-AF65-F5344CB8AC3E}">
        <p14:creationId xmlns:p14="http://schemas.microsoft.com/office/powerpoint/2010/main" val="307519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73F576-9C1E-464A-907A-E777FCE10F58}"/>
              </a:ext>
            </a:extLst>
          </p:cNvPr>
          <p:cNvSpPr txBox="1"/>
          <p:nvPr/>
        </p:nvSpPr>
        <p:spPr>
          <a:xfrm>
            <a:off x="1710812" y="346586"/>
            <a:ext cx="8155859" cy="6105710"/>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u="sng" dirty="0">
                <a:effectLst/>
                <a:latin typeface="Calibri" panose="020F0502020204030204" pitchFamily="34" charset="0"/>
                <a:ea typeface="Calibri" panose="020F0502020204030204" pitchFamily="34" charset="0"/>
                <a:cs typeface="Times New Roman" panose="02020603050405020304" pitchFamily="18" charset="0"/>
              </a:rPr>
              <a:t>SUMMARY: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planned utility scale wind and solar market is exponentially larger than the existing capacity. What is not clear is who will capture the work on those projects. The purpose of this survey is to prepare for direct and honest discussions about what strategies, and methods will produce the greatest opportunities to successfully pursue these projects and provide manhours for the IBEW and its signatory contractors. Only the subsequent implementation of an appropriate plan will affect the greatest impact to this growing sector of the electrical construction market.</a:t>
            </a:r>
          </a:p>
        </p:txBody>
      </p:sp>
    </p:spTree>
    <p:extLst>
      <p:ext uri="{BB962C8B-B14F-4D97-AF65-F5344CB8AC3E}">
        <p14:creationId xmlns:p14="http://schemas.microsoft.com/office/powerpoint/2010/main" val="3029228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B1AF6-3788-4C81-AF15-F503575A9947}"/>
              </a:ext>
            </a:extLst>
          </p:cNvPr>
          <p:cNvSpPr txBox="1"/>
          <p:nvPr/>
        </p:nvSpPr>
        <p:spPr>
          <a:xfrm>
            <a:off x="2263929" y="1639614"/>
            <a:ext cx="7889064" cy="1854995"/>
          </a:xfrm>
          <a:prstGeom prst="rect">
            <a:avLst/>
          </a:prstGeom>
          <a:noFill/>
        </p:spPr>
        <p:txBody>
          <a:bodyPr wrap="square">
            <a:spAutoFit/>
          </a:bodyPr>
          <a:lstStyle/>
          <a:p>
            <a:pPr marL="0" marR="0" algn="just">
              <a:lnSpc>
                <a:spcPct val="107000"/>
              </a:lnSpc>
              <a:spcBef>
                <a:spcPts val="0"/>
              </a:spcBef>
              <a:spcAft>
                <a:spcPts val="8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“WE MUST FOCUS ON THE OBJECTIVE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NOT THE OBSTACALS”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WILLIAM HEARST</a:t>
            </a:r>
          </a:p>
        </p:txBody>
      </p:sp>
    </p:spTree>
    <p:extLst>
      <p:ext uri="{BB962C8B-B14F-4D97-AF65-F5344CB8AC3E}">
        <p14:creationId xmlns:p14="http://schemas.microsoft.com/office/powerpoint/2010/main" val="1695943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2553C75-4C11-4438-82D1-53BB34F822DD}"/>
              </a:ext>
            </a:extLst>
          </p:cNvPr>
          <p:cNvGraphicFramePr>
            <a:graphicFrameLocks noChangeAspect="1"/>
          </p:cNvGraphicFramePr>
          <p:nvPr>
            <p:extLst>
              <p:ext uri="{D42A27DB-BD31-4B8C-83A1-F6EECF244321}">
                <p14:modId xmlns:p14="http://schemas.microsoft.com/office/powerpoint/2010/main" val="268870426"/>
              </p:ext>
            </p:extLst>
          </p:nvPr>
        </p:nvGraphicFramePr>
        <p:xfrm>
          <a:off x="1559859" y="65742"/>
          <a:ext cx="8402917" cy="6663764"/>
        </p:xfrm>
        <a:graphic>
          <a:graphicData uri="http://schemas.openxmlformats.org/presentationml/2006/ole">
            <mc:AlternateContent xmlns:mc="http://schemas.openxmlformats.org/markup-compatibility/2006">
              <mc:Choice xmlns:v="urn:schemas-microsoft-com:vml" Requires="v">
                <p:oleObj name="Document" r:id="rId2" imgW="5956042" imgH="7650637" progId="Word.Document.12">
                  <p:embed/>
                </p:oleObj>
              </mc:Choice>
              <mc:Fallback>
                <p:oleObj name="Document" r:id="rId2" imgW="5956042" imgH="7650637" progId="Word.Document.12">
                  <p:embed/>
                  <p:pic>
                    <p:nvPicPr>
                      <p:cNvPr id="0" name=""/>
                      <p:cNvPicPr/>
                      <p:nvPr/>
                    </p:nvPicPr>
                    <p:blipFill>
                      <a:blip r:embed="rId3"/>
                      <a:stretch>
                        <a:fillRect/>
                      </a:stretch>
                    </p:blipFill>
                    <p:spPr>
                      <a:xfrm>
                        <a:off x="1559859" y="65742"/>
                        <a:ext cx="8402917" cy="6663764"/>
                      </a:xfrm>
                      <a:prstGeom prst="rect">
                        <a:avLst/>
                      </a:prstGeom>
                    </p:spPr>
                  </p:pic>
                </p:oleObj>
              </mc:Fallback>
            </mc:AlternateContent>
          </a:graphicData>
        </a:graphic>
      </p:graphicFrame>
    </p:spTree>
    <p:extLst>
      <p:ext uri="{BB962C8B-B14F-4D97-AF65-F5344CB8AC3E}">
        <p14:creationId xmlns:p14="http://schemas.microsoft.com/office/powerpoint/2010/main" val="1409188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3CD5-0E6F-4B57-8633-48BCE40B57BB}"/>
              </a:ext>
            </a:extLst>
          </p:cNvPr>
          <p:cNvSpPr>
            <a:spLocks noGrp="1"/>
          </p:cNvSpPr>
          <p:nvPr>
            <p:ph type="title"/>
          </p:nvPr>
        </p:nvSpPr>
        <p:spPr>
          <a:xfrm>
            <a:off x="838200" y="1"/>
            <a:ext cx="10515600" cy="679507"/>
          </a:xfrm>
        </p:spPr>
        <p:txBody>
          <a:bodyPr>
            <a:normAutofit fontScale="90000"/>
          </a:bodyPr>
          <a:lstStyle/>
          <a:p>
            <a:pPr algn="ctr"/>
            <a:r>
              <a:rPr lang="en-US" sz="4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https://sukut.com/energy/projects/</a:t>
            </a:r>
            <a:endParaRPr lang="en-US" dirty="0"/>
          </a:p>
        </p:txBody>
      </p:sp>
      <p:pic>
        <p:nvPicPr>
          <p:cNvPr id="8" name="Content Placeholder 7">
            <a:extLst>
              <a:ext uri="{FF2B5EF4-FFF2-40B4-BE49-F238E27FC236}">
                <a16:creationId xmlns:a16="http://schemas.microsoft.com/office/drawing/2014/main" id="{E1168822-369E-4685-BC1E-0E1A72558291}"/>
              </a:ext>
            </a:extLst>
          </p:cNvPr>
          <p:cNvPicPr>
            <a:picLocks noGrp="1" noChangeAspect="1"/>
          </p:cNvPicPr>
          <p:nvPr>
            <p:ph idx="1"/>
          </p:nvPr>
        </p:nvPicPr>
        <p:blipFill>
          <a:blip r:embed="rId3"/>
          <a:stretch>
            <a:fillRect/>
          </a:stretch>
        </p:blipFill>
        <p:spPr>
          <a:xfrm>
            <a:off x="1" y="0"/>
            <a:ext cx="12191999" cy="7404846"/>
          </a:xfrm>
        </p:spPr>
      </p:pic>
    </p:spTree>
    <p:extLst>
      <p:ext uri="{BB962C8B-B14F-4D97-AF65-F5344CB8AC3E}">
        <p14:creationId xmlns:p14="http://schemas.microsoft.com/office/powerpoint/2010/main" val="661620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E3D6DF-0FCF-43BC-871D-09B5F30103D5}"/>
              </a:ext>
            </a:extLst>
          </p:cNvPr>
          <p:cNvPicPr>
            <a:picLocks noGrp="1" noChangeAspect="1"/>
          </p:cNvPicPr>
          <p:nvPr>
            <p:ph idx="1"/>
          </p:nvPr>
        </p:nvPicPr>
        <p:blipFill>
          <a:blip r:embed="rId2"/>
          <a:stretch>
            <a:fillRect/>
          </a:stretch>
        </p:blipFill>
        <p:spPr>
          <a:xfrm>
            <a:off x="1585014" y="643466"/>
            <a:ext cx="9021972" cy="5571067"/>
          </a:xfrm>
          <a:prstGeom prst="rect">
            <a:avLst/>
          </a:prstGeom>
        </p:spPr>
      </p:pic>
    </p:spTree>
    <p:extLst>
      <p:ext uri="{BB962C8B-B14F-4D97-AF65-F5344CB8AC3E}">
        <p14:creationId xmlns:p14="http://schemas.microsoft.com/office/powerpoint/2010/main" val="2714069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3E4FB77-A5B0-409E-84E4-BAA11A5BF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9327"/>
            <a:ext cx="12192000" cy="8990251"/>
          </a:xfrm>
          <a:prstGeom prst="rect">
            <a:avLst/>
          </a:prstGeom>
        </p:spPr>
      </p:pic>
    </p:spTree>
    <p:extLst>
      <p:ext uri="{BB962C8B-B14F-4D97-AF65-F5344CB8AC3E}">
        <p14:creationId xmlns:p14="http://schemas.microsoft.com/office/powerpoint/2010/main" val="4251490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66830-A556-4054-85BA-24B9729776FC}"/>
              </a:ext>
            </a:extLst>
          </p:cNvPr>
          <p:cNvSpPr>
            <a:spLocks noGrp="1"/>
          </p:cNvSpPr>
          <p:nvPr>
            <p:ph type="title"/>
          </p:nvPr>
        </p:nvSpPr>
        <p:spPr>
          <a:xfrm>
            <a:off x="1141410" y="4304664"/>
            <a:ext cx="9912355" cy="1798956"/>
          </a:xfrm>
        </p:spPr>
        <p:txBody>
          <a:bodyPr>
            <a:normAutofit/>
          </a:bodyPr>
          <a:lstStyle/>
          <a:p>
            <a:br>
              <a:rPr lang="en-US" dirty="0"/>
            </a:br>
            <a:endParaRPr lang="en-US" dirty="0"/>
          </a:p>
        </p:txBody>
      </p:sp>
      <p:pic>
        <p:nvPicPr>
          <p:cNvPr id="9" name="Picture Placeholder 8" descr="A picture containing sky, outdoor&#10;&#10;Description automatically generated">
            <a:extLst>
              <a:ext uri="{FF2B5EF4-FFF2-40B4-BE49-F238E27FC236}">
                <a16:creationId xmlns:a16="http://schemas.microsoft.com/office/drawing/2014/main" id="{64F9D01F-DB49-4A9B-A16D-17A8272C8254}"/>
              </a:ext>
            </a:extLst>
          </p:cNvPr>
          <p:cNvPicPr>
            <a:picLocks noGrp="1" noChangeAspect="1"/>
          </p:cNvPicPr>
          <p:nvPr>
            <p:ph type="pic" idx="1"/>
          </p:nvPr>
        </p:nvPicPr>
        <p:blipFill>
          <a:blip r:embed="rId2"/>
          <a:srcRect t="12309" b="12309"/>
          <a:stretch>
            <a:fillRect/>
          </a:stretch>
        </p:blipFill>
        <p:spPr>
          <a:xfrm>
            <a:off x="633504" y="83671"/>
            <a:ext cx="11267415" cy="4530163"/>
          </a:xfrm>
        </p:spPr>
      </p:pic>
      <p:sp>
        <p:nvSpPr>
          <p:cNvPr id="3" name="Text Placeholder 2">
            <a:extLst>
              <a:ext uri="{FF2B5EF4-FFF2-40B4-BE49-F238E27FC236}">
                <a16:creationId xmlns:a16="http://schemas.microsoft.com/office/drawing/2014/main" id="{8284DFEF-338C-4375-BD76-680AD05322A5}"/>
              </a:ext>
            </a:extLst>
          </p:cNvPr>
          <p:cNvSpPr>
            <a:spLocks noGrp="1"/>
          </p:cNvSpPr>
          <p:nvPr>
            <p:ph type="body" sz="half" idx="2"/>
          </p:nvPr>
        </p:nvSpPr>
        <p:spPr>
          <a:xfrm>
            <a:off x="1535953" y="4183380"/>
            <a:ext cx="9356250" cy="2423160"/>
          </a:xfrm>
        </p:spPr>
        <p:txBody>
          <a:bodyPr>
            <a:normAutofit fontScale="92500" lnSpcReduction="20000"/>
          </a:bodyPr>
          <a:lstStyle/>
          <a:p>
            <a:endParaRPr lang="en-US" sz="2800" dirty="0"/>
          </a:p>
          <a:p>
            <a:r>
              <a:rPr lang="en-US" sz="2800" dirty="0"/>
              <a:t>Solar Arrays require 7 acres of land per MW</a:t>
            </a:r>
          </a:p>
          <a:p>
            <a:br>
              <a:rPr lang="en-US" sz="2800" dirty="0"/>
            </a:br>
            <a:r>
              <a:rPr lang="en-US" sz="2800" dirty="0"/>
              <a:t>There are 640 acres in a square mile. 1000 mw (1gw) requires 7,000 acres of land or 10.94 square miles</a:t>
            </a:r>
          </a:p>
        </p:txBody>
      </p:sp>
    </p:spTree>
    <p:extLst>
      <p:ext uri="{BB962C8B-B14F-4D97-AF65-F5344CB8AC3E}">
        <p14:creationId xmlns:p14="http://schemas.microsoft.com/office/powerpoint/2010/main" val="361781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CCB79-ED87-46B9-9D9E-D7396F423DAD}"/>
              </a:ext>
            </a:extLst>
          </p:cNvPr>
          <p:cNvSpPr>
            <a:spLocks noGrp="1"/>
          </p:cNvSpPr>
          <p:nvPr>
            <p:ph type="title"/>
          </p:nvPr>
        </p:nvSpPr>
        <p:spPr>
          <a:xfrm>
            <a:off x="1257299" y="-66368"/>
            <a:ext cx="5818621" cy="3834581"/>
          </a:xfrm>
        </p:spPr>
        <p:txBody>
          <a:bodyPr>
            <a:noAutofit/>
          </a:bodyPr>
          <a:lstStyle/>
          <a:p>
            <a:r>
              <a:rPr lang="en-US" dirty="0">
                <a:solidFill>
                  <a:srgbClr val="FF0000"/>
                </a:solidFill>
              </a:rPr>
              <a:t>1 mw </a:t>
            </a:r>
            <a:r>
              <a:rPr lang="en-US" dirty="0"/>
              <a:t>REQUIRES APPROXIMATELY 3,500 MAN-HOURS</a:t>
            </a:r>
            <a:br>
              <a:rPr lang="en-US" dirty="0"/>
            </a:br>
            <a:br>
              <a:rPr lang="en-US" dirty="0"/>
            </a:br>
            <a:r>
              <a:rPr lang="en-US" dirty="0"/>
              <a:t>The Post/rack and panel installation represents </a:t>
            </a:r>
            <a:r>
              <a:rPr lang="en-US" sz="4400" dirty="0">
                <a:solidFill>
                  <a:srgbClr val="FF0000"/>
                </a:solidFill>
              </a:rPr>
              <a:t>60%</a:t>
            </a:r>
            <a:r>
              <a:rPr lang="en-US" dirty="0"/>
              <a:t> of the 3500 hours/MW</a:t>
            </a:r>
          </a:p>
        </p:txBody>
      </p:sp>
      <p:sp>
        <p:nvSpPr>
          <p:cNvPr id="4" name="Text Placeholder 3">
            <a:extLst>
              <a:ext uri="{FF2B5EF4-FFF2-40B4-BE49-F238E27FC236}">
                <a16:creationId xmlns:a16="http://schemas.microsoft.com/office/drawing/2014/main" id="{961695B0-FB06-4CCD-B0ED-CDF59F487C9A}"/>
              </a:ext>
            </a:extLst>
          </p:cNvPr>
          <p:cNvSpPr>
            <a:spLocks noGrp="1"/>
          </p:cNvSpPr>
          <p:nvPr>
            <p:ph type="body" sz="half" idx="2"/>
          </p:nvPr>
        </p:nvSpPr>
        <p:spPr>
          <a:xfrm>
            <a:off x="1939414" y="3886200"/>
            <a:ext cx="5136508" cy="2344994"/>
          </a:xfrm>
        </p:spPr>
        <p:txBody>
          <a:bodyPr>
            <a:normAutofit fontScale="85000" lnSpcReduction="20000"/>
          </a:bodyPr>
          <a:lstStyle/>
          <a:p>
            <a:pPr marL="571500" indent="-571500">
              <a:buFont typeface="Arial" panose="020B0604020202020204" pitchFamily="34" charset="0"/>
              <a:buChar char="•"/>
            </a:pPr>
            <a:r>
              <a:rPr lang="en-US" sz="4800" dirty="0"/>
              <a:t>POST</a:t>
            </a:r>
          </a:p>
          <a:p>
            <a:pPr marL="571500" indent="-571500">
              <a:buFont typeface="Arial" panose="020B0604020202020204" pitchFamily="34" charset="0"/>
              <a:buChar char="•"/>
            </a:pPr>
            <a:r>
              <a:rPr lang="en-US" sz="4800" dirty="0"/>
              <a:t>RACK</a:t>
            </a:r>
          </a:p>
          <a:p>
            <a:pPr marL="571500" indent="-571500">
              <a:buFont typeface="Arial" panose="020B0604020202020204" pitchFamily="34" charset="0"/>
              <a:buChar char="•"/>
            </a:pPr>
            <a:r>
              <a:rPr lang="en-US" sz="4800" dirty="0"/>
              <a:t>PANEL</a:t>
            </a:r>
          </a:p>
        </p:txBody>
      </p:sp>
      <p:pic>
        <p:nvPicPr>
          <p:cNvPr id="5" name="Content Placeholder 4">
            <a:extLst>
              <a:ext uri="{FF2B5EF4-FFF2-40B4-BE49-F238E27FC236}">
                <a16:creationId xmlns:a16="http://schemas.microsoft.com/office/drawing/2014/main" id="{C8FCF9DC-0BFF-47A7-847B-93C93259A5A4}"/>
              </a:ext>
            </a:extLst>
          </p:cNvPr>
          <p:cNvPicPr>
            <a:picLocks noGrp="1" noChangeAspect="1"/>
          </p:cNvPicPr>
          <p:nvPr>
            <p:ph type="pic" idx="1"/>
          </p:nvPr>
        </p:nvPicPr>
        <p:blipFill rotWithShape="1">
          <a:blip r:embed="rId2"/>
          <a:srcRect l="3242" r="3242"/>
          <a:stretch/>
        </p:blipFill>
        <p:spPr>
          <a:xfrm>
            <a:off x="7380288" y="609600"/>
            <a:ext cx="3667125" cy="5181600"/>
          </a:xfrm>
          <a:prstGeom prst="rect">
            <a:avLst/>
          </a:prstGeom>
        </p:spPr>
      </p:pic>
    </p:spTree>
    <p:extLst>
      <p:ext uri="{BB962C8B-B14F-4D97-AF65-F5344CB8AC3E}">
        <p14:creationId xmlns:p14="http://schemas.microsoft.com/office/powerpoint/2010/main" val="38745454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2824</TotalTime>
  <Words>1162</Words>
  <Application>Microsoft Office PowerPoint</Application>
  <PresentationFormat>Widescreen</PresentationFormat>
  <Paragraphs>123</Paragraphs>
  <Slides>34</Slides>
  <Notes>0</Notes>
  <HiddenSlides>0</HiddenSlides>
  <MMClips>1</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Calibri Light</vt:lpstr>
      <vt:lpstr>Georgia</vt:lpstr>
      <vt:lpstr>Symbol</vt:lpstr>
      <vt:lpstr>Tw Cen MT</vt:lpstr>
      <vt:lpstr>Circuit</vt:lpstr>
      <vt:lpstr>Office Theme</vt:lpstr>
      <vt:lpstr>1_Office Theme</vt:lpstr>
      <vt:lpstr>Document</vt:lpstr>
      <vt:lpstr>Renewable Energy market analysis &amp; projection (REMAP)</vt:lpstr>
      <vt:lpstr>Renewable energy Jobs for the 7th District consist of :</vt:lpstr>
      <vt:lpstr>PowerPoint Presentation</vt:lpstr>
      <vt:lpstr>PowerPoint Presentation</vt:lpstr>
      <vt:lpstr>https://sukut.com/energy/projects/</vt:lpstr>
      <vt:lpstr>PowerPoint Presentation</vt:lpstr>
      <vt:lpstr>PowerPoint Presentation</vt:lpstr>
      <vt:lpstr> </vt:lpstr>
      <vt:lpstr>1 mw REQUIRES APPROXIMATELY 3,500 MAN-HOURS  The Post/rack and panel installation represents 60% of the 3500 hours/MW</vt:lpstr>
      <vt:lpstr>TORSION TUBE / MOUNTING BRACKET / PANELS</vt:lpstr>
      <vt:lpstr>SOLAR RACK PANEL MOUNTING HARDWARE</vt:lpstr>
      <vt:lpstr>TORSION TUBE / ACTUATOR MOTOR / BATTERY / PANEL </vt:lpstr>
      <vt:lpstr>PowerPoint Presentation</vt:lpstr>
      <vt:lpstr>PowerPoint Presentation</vt:lpstr>
      <vt:lpstr>TRACKING SOLAR and Wind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market analysis &amp; projection (REMAP)</dc:title>
  <dc:creator>King, Roger</dc:creator>
  <cp:lastModifiedBy>King, Roger</cp:lastModifiedBy>
  <cp:revision>41</cp:revision>
  <dcterms:created xsi:type="dcterms:W3CDTF">2021-09-27T13:38:58Z</dcterms:created>
  <dcterms:modified xsi:type="dcterms:W3CDTF">2021-09-29T14:27:59Z</dcterms:modified>
</cp:coreProperties>
</file>